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70" r:id="rId3"/>
    <p:sldId id="341" r:id="rId4"/>
    <p:sldId id="342" r:id="rId5"/>
    <p:sldId id="343" r:id="rId6"/>
    <p:sldId id="345" r:id="rId7"/>
    <p:sldId id="346" r:id="rId8"/>
    <p:sldId id="32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>
      <p:cViewPr varScale="1">
        <p:scale>
          <a:sx n="104" d="100"/>
          <a:sy n="104" d="100"/>
        </p:scale>
        <p:origin x="188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6B20A-092F-4DCB-9380-A6B1851EE8D2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88FB5-26C5-40E1-9D63-E6EF53C8A8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660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184F92-3964-4CEC-ABC2-18213D5681E7}" type="datetimeFigureOut">
              <a:rPr lang="en-AU" smtClean="0"/>
              <a:t>25/3/2024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FF38B12-9781-4369-98DF-50497181934A}" type="slidenum">
              <a:rPr lang="en-AU" smtClean="0"/>
              <a:t>‹#›</a:t>
            </a:fld>
            <a:endParaRPr lang="en-AU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836712"/>
            <a:ext cx="7507560" cy="1872208"/>
          </a:xfrm>
        </p:spPr>
        <p:txBody>
          <a:bodyPr>
            <a:normAutofit/>
          </a:bodyPr>
          <a:lstStyle/>
          <a:p>
            <a:pPr algn="ctr"/>
            <a:r>
              <a:rPr lang="en-AU" sz="3200" dirty="0">
                <a:effectLst/>
              </a:rPr>
              <a:t>How to Run Speaking Activities Successfully in  Chinese Class </a:t>
            </a:r>
            <a:br>
              <a:rPr lang="en-AU" dirty="0">
                <a:effectLst/>
              </a:rPr>
            </a:br>
            <a:r>
              <a:rPr lang="en-AU" dirty="0">
                <a:effectLst/>
              </a:rPr>
              <a:t>    </a:t>
            </a:r>
            <a:r>
              <a:rPr lang="zh-CN" altLang="en-US" sz="2800" dirty="0">
                <a:effectLst/>
              </a:rPr>
              <a:t>口语教学多元化的再思考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924944"/>
            <a:ext cx="7344816" cy="1872208"/>
          </a:xfrm>
        </p:spPr>
        <p:txBody>
          <a:bodyPr>
            <a:normAutofit lnSpcReduction="10000"/>
          </a:bodyPr>
          <a:lstStyle/>
          <a:p>
            <a:pPr algn="ctr"/>
            <a:endParaRPr lang="en-US" altLang="zh-CN" dirty="0"/>
          </a:p>
          <a:p>
            <a:pPr algn="ctr"/>
            <a:r>
              <a:rPr lang="en-US" altLang="zh-CN" sz="2800" dirty="0"/>
              <a:t>Ron Lee </a:t>
            </a:r>
            <a:r>
              <a:rPr lang="zh-CN" altLang="en-US" sz="2800" dirty="0"/>
              <a:t>李 荣 </a:t>
            </a:r>
            <a:endParaRPr lang="en-US" altLang="zh-CN" sz="2800" dirty="0"/>
          </a:p>
          <a:p>
            <a:pPr algn="ctr"/>
            <a:endParaRPr lang="en-US" dirty="0"/>
          </a:p>
          <a:p>
            <a:pPr algn="ctr"/>
            <a:r>
              <a:rPr lang="en-US" altLang="zh-CN" dirty="0"/>
              <a:t>Hailey</a:t>
            </a:r>
            <a:r>
              <a:rPr lang="en-AU" altLang="zh-CN" dirty="0"/>
              <a:t>bury College </a:t>
            </a:r>
            <a:r>
              <a:rPr lang="zh-CN" altLang="en-US" dirty="0"/>
              <a:t>黑利伯瑞学校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905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404665"/>
            <a:ext cx="7458032" cy="864096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effectLst/>
              </a:rPr>
              <a:t>教中文难，难在哪里？ </a:t>
            </a:r>
            <a:br>
              <a:rPr lang="en-AU" dirty="0">
                <a:effectLst/>
              </a:rPr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268760"/>
            <a:ext cx="7602048" cy="4896543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AU" sz="2400" b="1" dirty="0"/>
              <a:t>1</a:t>
            </a:r>
            <a:r>
              <a:rPr lang="zh-CN" altLang="en-US" sz="2400" b="1" dirty="0"/>
              <a:t>） </a:t>
            </a:r>
            <a:r>
              <a:rPr lang="zh-CN" altLang="en-US" sz="2400" b="1" u="sng" dirty="0"/>
              <a:t>方块文字 </a:t>
            </a:r>
            <a:endParaRPr lang="en-AU" altLang="zh-CN" sz="2400" b="1" u="sng" dirty="0"/>
          </a:p>
          <a:p>
            <a:pPr marL="82296" indent="0">
              <a:buNone/>
            </a:pPr>
            <a:r>
              <a:rPr lang="zh-CN" altLang="en-US" sz="1800" dirty="0"/>
              <a:t>根据美国华盛顿的一个智库：（ </a:t>
            </a:r>
            <a:r>
              <a:rPr lang="en-AU" sz="1800" dirty="0"/>
              <a:t>The US Foreign Service Institute </a:t>
            </a:r>
            <a:r>
              <a:rPr lang="zh-CN" altLang="en-US" sz="1800" dirty="0"/>
              <a:t>）</a:t>
            </a:r>
            <a:endParaRPr lang="en-AU" sz="1800" dirty="0"/>
          </a:p>
          <a:p>
            <a:pPr marL="82296" indent="0">
              <a:buNone/>
            </a:pPr>
            <a:r>
              <a:rPr lang="zh-CN" altLang="en-US" sz="1800" dirty="0"/>
              <a:t>英语为母语的人学会法语大概需要</a:t>
            </a:r>
            <a:r>
              <a:rPr lang="en-AU" sz="1800" dirty="0"/>
              <a:t> </a:t>
            </a:r>
            <a:r>
              <a:rPr lang="en-AU" sz="1800" dirty="0">
                <a:solidFill>
                  <a:srgbClr val="C00000"/>
                </a:solidFill>
              </a:rPr>
              <a:t>600</a:t>
            </a:r>
            <a:r>
              <a:rPr lang="en-AU" sz="1800" dirty="0"/>
              <a:t> </a:t>
            </a:r>
            <a:r>
              <a:rPr lang="zh-CN" altLang="en-US" sz="1800" dirty="0"/>
              <a:t>小时；英语为母语的人学会汉语大概需要</a:t>
            </a:r>
            <a:r>
              <a:rPr lang="en-AU" sz="1800" dirty="0">
                <a:solidFill>
                  <a:srgbClr val="C00000"/>
                </a:solidFill>
              </a:rPr>
              <a:t> 2</a:t>
            </a:r>
            <a:r>
              <a:rPr lang="zh-CN" altLang="en-US" sz="1800" dirty="0">
                <a:solidFill>
                  <a:srgbClr val="C00000"/>
                </a:solidFill>
              </a:rPr>
              <a:t>，</a:t>
            </a:r>
            <a:r>
              <a:rPr lang="en-AU" sz="1800" dirty="0">
                <a:solidFill>
                  <a:srgbClr val="C00000"/>
                </a:solidFill>
              </a:rPr>
              <a:t>200 </a:t>
            </a:r>
            <a:r>
              <a:rPr lang="zh-CN" altLang="en-US" sz="1800" dirty="0"/>
              <a:t>小时）</a:t>
            </a:r>
            <a:endParaRPr lang="en-AU" sz="1800" dirty="0"/>
          </a:p>
          <a:p>
            <a:pPr marL="82296" indent="0">
              <a:buNone/>
            </a:pPr>
            <a:endParaRPr lang="en-AU" sz="2400" dirty="0"/>
          </a:p>
          <a:p>
            <a:pPr marL="82296" indent="0">
              <a:buNone/>
            </a:pPr>
            <a:r>
              <a:rPr lang="en-AU" sz="2400" b="1" dirty="0"/>
              <a:t>2</a:t>
            </a:r>
            <a:r>
              <a:rPr lang="zh-CN" altLang="en-US" sz="2400" b="1" dirty="0"/>
              <a:t>）</a:t>
            </a:r>
            <a:r>
              <a:rPr lang="zh-CN" altLang="en-US" sz="2400" b="1" u="sng" dirty="0"/>
              <a:t>学习习惯</a:t>
            </a:r>
            <a:r>
              <a:rPr lang="en-AU" altLang="zh-CN" sz="2400" b="1" u="sng" dirty="0"/>
              <a:t> </a:t>
            </a:r>
            <a:endParaRPr lang="en-AU" sz="2400" b="1" u="sng" dirty="0"/>
          </a:p>
          <a:p>
            <a:pPr marL="539496" indent="-457200">
              <a:lnSpc>
                <a:spcPct val="150000"/>
              </a:lnSpc>
              <a:buAutoNum type="alphaLcPeriod"/>
            </a:pPr>
            <a:r>
              <a:rPr lang="zh-CN" altLang="en-US" sz="2400" b="1" dirty="0"/>
              <a:t>专注力低 </a:t>
            </a:r>
            <a:endParaRPr lang="en-AU" altLang="zh-CN" sz="2400" b="1" dirty="0"/>
          </a:p>
          <a:p>
            <a:pPr marL="539496" indent="-457200">
              <a:lnSpc>
                <a:spcPct val="150000"/>
              </a:lnSpc>
              <a:buAutoNum type="alphaLcPeriod"/>
            </a:pPr>
            <a:r>
              <a:rPr lang="zh-CN" altLang="en-US" sz="2400" b="1" dirty="0"/>
              <a:t>讨厌重复</a:t>
            </a:r>
            <a:endParaRPr lang="en-AU" altLang="zh-CN" sz="2400" b="1" dirty="0"/>
          </a:p>
          <a:p>
            <a:pPr marL="539496" indent="-457200">
              <a:lnSpc>
                <a:spcPct val="150000"/>
              </a:lnSpc>
              <a:buAutoNum type="alphaLcPeriod"/>
            </a:pPr>
            <a:r>
              <a:rPr lang="zh-CN" altLang="en-US" sz="2400" b="1" dirty="0"/>
              <a:t>兴趣至上</a:t>
            </a:r>
            <a:endParaRPr lang="en-AU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1475656" y="4005064"/>
            <a:ext cx="552636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endParaRPr lang="en-AU" altLang="zh-CN" sz="1200" dirty="0"/>
          </a:p>
          <a:p>
            <a:pPr marL="82296" indent="0">
              <a:buNone/>
            </a:pPr>
            <a:r>
              <a:rPr lang="en-US" altLang="zh-CN" sz="1400" dirty="0"/>
              <a:t>	</a:t>
            </a:r>
            <a:endParaRPr lang="en-AU" sz="5400" dirty="0"/>
          </a:p>
        </p:txBody>
      </p:sp>
    </p:spTree>
    <p:extLst>
      <p:ext uri="{BB962C8B-B14F-4D97-AF65-F5344CB8AC3E}">
        <p14:creationId xmlns:p14="http://schemas.microsoft.com/office/powerpoint/2010/main" val="253171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58032" cy="1008111"/>
          </a:xfrm>
        </p:spPr>
        <p:txBody>
          <a:bodyPr>
            <a:normAutofit fontScale="90000"/>
          </a:bodyPr>
          <a:lstStyle/>
          <a:p>
            <a:r>
              <a:rPr lang="zh-CN" altLang="en-US" sz="3100" dirty="0">
                <a:effectLst/>
              </a:rPr>
              <a:t>对策 </a:t>
            </a:r>
            <a:r>
              <a:rPr lang="en-AU" altLang="zh-CN" sz="3100" dirty="0">
                <a:effectLst/>
              </a:rPr>
              <a:t>1</a:t>
            </a:r>
            <a:r>
              <a:rPr lang="zh-CN" altLang="en-US" sz="3100" dirty="0">
                <a:effectLst/>
              </a:rPr>
              <a:t>：</a:t>
            </a:r>
            <a:br>
              <a:rPr lang="en-AU" dirty="0">
                <a:effectLst/>
              </a:rPr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268760"/>
            <a:ext cx="7602048" cy="518457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AU" sz="2400" b="1" dirty="0"/>
              <a:t>1</a:t>
            </a:r>
            <a:r>
              <a:rPr lang="zh-CN" altLang="en-US" sz="2400" b="1" dirty="0"/>
              <a:t>）找些尽量有趣的东西 </a:t>
            </a:r>
            <a:endParaRPr lang="en-AU" altLang="zh-CN" sz="2400" b="1" dirty="0"/>
          </a:p>
          <a:p>
            <a:pPr marL="82296" indent="0">
              <a:buNone/>
            </a:pPr>
            <a:endParaRPr lang="en-AU" sz="2400" b="1" dirty="0"/>
          </a:p>
          <a:p>
            <a:pPr marL="82296" indent="0">
              <a:buNone/>
            </a:pPr>
            <a:r>
              <a:rPr lang="zh-CN" altLang="en-US" sz="2400" b="1" dirty="0"/>
              <a:t>口语 ：  绕口令 （ </a:t>
            </a:r>
            <a:r>
              <a:rPr lang="en-AU" altLang="zh-CN" sz="2400" b="1" dirty="0"/>
              <a:t>tongue twister )</a:t>
            </a:r>
          </a:p>
          <a:p>
            <a:pPr marL="82296" indent="0">
              <a:buNone/>
            </a:pPr>
            <a:r>
              <a:rPr lang="en-AU" sz="2400" b="1" dirty="0"/>
              <a:t>	    </a:t>
            </a:r>
            <a:r>
              <a:rPr lang="zh-CN" altLang="en-US" sz="2400" b="1" dirty="0"/>
              <a:t>顺口溜  （</a:t>
            </a:r>
            <a:r>
              <a:rPr lang="en-US" altLang="zh-CN" sz="2400" b="1" dirty="0"/>
              <a:t>Rhyme</a:t>
            </a:r>
            <a:r>
              <a:rPr lang="zh-CN" altLang="en-US" sz="2400" b="1" dirty="0"/>
              <a:t>）</a:t>
            </a:r>
            <a:endParaRPr lang="en-AU" altLang="zh-CN" sz="2400" b="1" dirty="0"/>
          </a:p>
          <a:p>
            <a:pPr marL="82296" indent="0">
              <a:buNone/>
            </a:pPr>
            <a:endParaRPr lang="en-AU" sz="2400" b="1" dirty="0"/>
          </a:p>
          <a:p>
            <a:pPr marL="82296" indent="0">
              <a:buNone/>
            </a:pPr>
            <a:r>
              <a:rPr lang="zh-CN" altLang="en-US" sz="2400" b="1" dirty="0"/>
              <a:t>资源 </a:t>
            </a:r>
            <a:r>
              <a:rPr lang="en-AU" altLang="zh-CN" sz="2400" b="1" dirty="0"/>
              <a:t>1</a:t>
            </a:r>
            <a:r>
              <a:rPr lang="zh-CN" altLang="en-US" sz="2400" b="1" dirty="0"/>
              <a:t>：</a:t>
            </a:r>
            <a:endParaRPr lang="en-AU" altLang="zh-CN" sz="2400" b="1" dirty="0"/>
          </a:p>
          <a:p>
            <a:pPr marL="539496" indent="-457200">
              <a:buAutoNum type="alphaUcPeriod"/>
            </a:pPr>
            <a:r>
              <a:rPr lang="zh-CN" altLang="en-US" sz="2400" b="1" dirty="0"/>
              <a:t>现有的：</a:t>
            </a:r>
            <a:endParaRPr lang="en-AU" altLang="zh-CN" sz="2400" b="1" dirty="0"/>
          </a:p>
          <a:p>
            <a:pPr marL="82296" indent="0">
              <a:lnSpc>
                <a:spcPct val="150000"/>
              </a:lnSpc>
              <a:buNone/>
            </a:pPr>
            <a:r>
              <a:rPr lang="en-AU" altLang="zh-CN" sz="2400" b="1" dirty="0"/>
              <a:t>        </a:t>
            </a:r>
            <a:r>
              <a:rPr lang="zh-CN" altLang="en-US" sz="2400" b="1" dirty="0"/>
              <a:t>网上的资料  （能直接用的不多：</a:t>
            </a:r>
            <a:r>
              <a:rPr lang="en-AU" altLang="zh-CN" sz="2400" b="1" dirty="0"/>
              <a:t>a.</a:t>
            </a:r>
            <a:r>
              <a:rPr lang="zh-CN" altLang="en-US" sz="2400" b="1" dirty="0"/>
              <a:t>与教学专题的匹配</a:t>
            </a:r>
            <a:r>
              <a:rPr lang="en-AU" altLang="zh-CN" sz="2400" b="1" dirty="0"/>
              <a:t>; b. </a:t>
            </a:r>
            <a:r>
              <a:rPr lang="zh-CN" altLang="en-US" sz="2400" b="1" dirty="0"/>
              <a:t>词汇的生僻） ） </a:t>
            </a:r>
            <a:endParaRPr lang="en-AU" altLang="zh-CN" sz="2400" b="1" dirty="0"/>
          </a:p>
          <a:p>
            <a:pPr marL="82296" indent="0">
              <a:lnSpc>
                <a:spcPct val="150000"/>
              </a:lnSpc>
              <a:buNone/>
            </a:pPr>
            <a:r>
              <a:rPr lang="en-AU" altLang="zh-CN" sz="2400" b="1" dirty="0"/>
              <a:t>        </a:t>
            </a:r>
            <a:r>
              <a:rPr lang="zh-CN" altLang="en-US" sz="2400" b="1" dirty="0"/>
              <a:t>过去的出版物  （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中国通</a:t>
            </a:r>
            <a:r>
              <a:rPr lang="en-US" altLang="zh-CN" sz="2400" b="1" dirty="0"/>
              <a:t>》</a:t>
            </a:r>
            <a:r>
              <a:rPr lang="zh-CN" altLang="en-US" sz="2400" b="1" dirty="0"/>
              <a:t>本地的挺好， 只是旧了一点）</a:t>
            </a:r>
            <a:endParaRPr lang="en-AU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1475656" y="4005064"/>
            <a:ext cx="552636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endParaRPr lang="en-AU" altLang="zh-CN" sz="1200" dirty="0"/>
          </a:p>
          <a:p>
            <a:pPr marL="82296" indent="0">
              <a:buNone/>
            </a:pPr>
            <a:r>
              <a:rPr lang="en-US" altLang="zh-CN" sz="1400" dirty="0"/>
              <a:t>	</a:t>
            </a:r>
            <a:endParaRPr lang="en-AU" sz="5400" dirty="0"/>
          </a:p>
        </p:txBody>
      </p:sp>
    </p:spTree>
    <p:extLst>
      <p:ext uri="{BB962C8B-B14F-4D97-AF65-F5344CB8AC3E}">
        <p14:creationId xmlns:p14="http://schemas.microsoft.com/office/powerpoint/2010/main" val="84667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620688"/>
            <a:ext cx="7602048" cy="5832647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zh-CN" altLang="en-US" sz="2400" b="1" dirty="0"/>
              <a:t>资源 </a:t>
            </a:r>
            <a:r>
              <a:rPr lang="en-AU" altLang="zh-CN" sz="2400" b="1" dirty="0"/>
              <a:t>2</a:t>
            </a:r>
            <a:r>
              <a:rPr lang="zh-CN" altLang="en-US" sz="2400" b="1" dirty="0"/>
              <a:t>： </a:t>
            </a:r>
            <a:r>
              <a:rPr lang="zh-CN" altLang="en-US" sz="2400" b="1" u="sng" dirty="0"/>
              <a:t>自己制作</a:t>
            </a:r>
            <a:r>
              <a:rPr lang="zh-CN" altLang="en-US" sz="2400" b="1" dirty="0"/>
              <a:t>：</a:t>
            </a:r>
            <a:endParaRPr lang="en-AU" altLang="zh-CN" sz="2400" b="1" dirty="0"/>
          </a:p>
          <a:p>
            <a:pPr marL="82296" indent="0">
              <a:lnSpc>
                <a:spcPct val="110000"/>
              </a:lnSpc>
              <a:buNone/>
            </a:pPr>
            <a:endParaRPr lang="en-AU" altLang="zh-CN" sz="1200" b="1" dirty="0"/>
          </a:p>
          <a:p>
            <a:pPr marL="539496" indent="-457200">
              <a:buAutoNum type="alphaLcParenR"/>
            </a:pPr>
            <a:r>
              <a:rPr lang="zh-CN" altLang="en-US" sz="2400" b="1" dirty="0"/>
              <a:t>与教的专题 </a:t>
            </a:r>
            <a:r>
              <a:rPr lang="en-AU" altLang="zh-CN" sz="2400" b="1" dirty="0"/>
              <a:t>/ </a:t>
            </a:r>
            <a:r>
              <a:rPr lang="zh-CN" altLang="en-US" sz="2400" b="1" dirty="0"/>
              <a:t>内容  </a:t>
            </a:r>
            <a:r>
              <a:rPr lang="en-AU" altLang="zh-CN" sz="2400" b="1" dirty="0"/>
              <a:t>– </a:t>
            </a:r>
            <a:r>
              <a:rPr lang="en-US" altLang="zh-CN" sz="2400" b="1" dirty="0"/>
              <a:t>topic </a:t>
            </a:r>
            <a:r>
              <a:rPr lang="en-AU" altLang="zh-CN" sz="2400" b="1" dirty="0"/>
              <a:t>/ content </a:t>
            </a:r>
            <a:r>
              <a:rPr lang="zh-CN" altLang="en-US" sz="2400" b="1" dirty="0"/>
              <a:t>相连</a:t>
            </a:r>
            <a:endParaRPr lang="en-AU" altLang="zh-CN" sz="2400" b="1" dirty="0"/>
          </a:p>
          <a:p>
            <a:pPr marL="82296" indent="0">
              <a:buNone/>
            </a:pPr>
            <a:endParaRPr lang="en-AU" altLang="zh-CN" sz="1200" b="1" u="sng" dirty="0"/>
          </a:p>
          <a:p>
            <a:pPr marL="82296" indent="0">
              <a:buNone/>
            </a:pPr>
            <a:r>
              <a:rPr lang="en-AU" altLang="zh-CN" sz="2800" b="1" dirty="0"/>
              <a:t>			</a:t>
            </a:r>
            <a:r>
              <a:rPr lang="zh-CN" altLang="en-US" sz="2800" b="1" u="sng" dirty="0"/>
              <a:t>你 </a:t>
            </a:r>
            <a:r>
              <a:rPr lang="en-AU" sz="2800" b="1" u="sng" dirty="0"/>
              <a:t> </a:t>
            </a:r>
            <a:r>
              <a:rPr lang="zh-CN" altLang="en-US" sz="2800" b="1" u="sng" dirty="0"/>
              <a:t>和</a:t>
            </a:r>
            <a:r>
              <a:rPr lang="en-AU" sz="2800" b="1" u="sng" dirty="0"/>
              <a:t>  </a:t>
            </a:r>
            <a:r>
              <a:rPr lang="zh-CN" altLang="en-US" sz="2800" b="1" u="sng" dirty="0"/>
              <a:t>您</a:t>
            </a:r>
            <a:r>
              <a:rPr lang="zh-CN" altLang="en-US" sz="2600" dirty="0"/>
              <a:t>  </a:t>
            </a:r>
            <a:r>
              <a:rPr lang="zh-CN" altLang="en-US" sz="1800" dirty="0"/>
              <a:t>（</a:t>
            </a:r>
            <a:r>
              <a:rPr lang="en-AU" altLang="zh-CN" sz="2000" dirty="0"/>
              <a:t>Tongue Twister</a:t>
            </a:r>
            <a:r>
              <a:rPr lang="en-AU" altLang="zh-CN" sz="1800" dirty="0"/>
              <a:t>)</a:t>
            </a:r>
          </a:p>
          <a:p>
            <a:pPr marL="82296" indent="0">
              <a:buNone/>
            </a:pPr>
            <a:r>
              <a:rPr lang="en-AU" altLang="zh-CN" sz="2600" dirty="0"/>
              <a:t>		         </a:t>
            </a:r>
            <a:r>
              <a:rPr lang="zh-CN" altLang="en-US" sz="2300" dirty="0"/>
              <a:t>你</a:t>
            </a:r>
            <a:r>
              <a:rPr lang="en-AU" sz="2300" dirty="0"/>
              <a:t>  </a:t>
            </a:r>
            <a:r>
              <a:rPr lang="zh-CN" altLang="en-US" sz="2300" dirty="0"/>
              <a:t>不是</a:t>
            </a:r>
            <a:r>
              <a:rPr lang="en-AU" sz="2300" dirty="0"/>
              <a:t>  </a:t>
            </a:r>
            <a:r>
              <a:rPr lang="zh-CN" altLang="en-US" sz="2300" dirty="0"/>
              <a:t>您；</a:t>
            </a:r>
            <a:endParaRPr lang="en-AU" sz="2300" dirty="0"/>
          </a:p>
          <a:p>
            <a:pPr marL="402336" lvl="1" indent="0">
              <a:buNone/>
            </a:pPr>
            <a:r>
              <a:rPr lang="en-AU" altLang="zh-CN" sz="2300" dirty="0"/>
              <a:t>		          </a:t>
            </a:r>
            <a:r>
              <a:rPr lang="zh-CN" altLang="en-US" sz="2300" dirty="0"/>
              <a:t>您</a:t>
            </a:r>
            <a:r>
              <a:rPr lang="en-AU" sz="2300" dirty="0"/>
              <a:t>  </a:t>
            </a:r>
            <a:r>
              <a:rPr lang="zh-CN" altLang="en-US" sz="2300" dirty="0"/>
              <a:t>不是</a:t>
            </a:r>
            <a:r>
              <a:rPr lang="en-AU" sz="2300" dirty="0"/>
              <a:t>  </a:t>
            </a:r>
            <a:r>
              <a:rPr lang="zh-CN" altLang="en-US" sz="2300" dirty="0"/>
              <a:t>你；</a:t>
            </a:r>
            <a:endParaRPr lang="en-AU" sz="2300" dirty="0"/>
          </a:p>
          <a:p>
            <a:pPr marL="82296" indent="0">
              <a:buNone/>
            </a:pPr>
            <a:r>
              <a:rPr lang="en-AU" altLang="zh-CN" sz="2300" dirty="0"/>
              <a:t>		     </a:t>
            </a:r>
            <a:r>
              <a:rPr lang="zh-CN" altLang="en-US" sz="2300" dirty="0"/>
              <a:t>对 </a:t>
            </a:r>
            <a:r>
              <a:rPr lang="en-AU" sz="2300" dirty="0"/>
              <a:t>- </a:t>
            </a:r>
            <a:r>
              <a:rPr lang="zh-CN" altLang="en-US" sz="2300" dirty="0"/>
              <a:t>老 师 </a:t>
            </a:r>
            <a:r>
              <a:rPr lang="en-AU" sz="2300" dirty="0"/>
              <a:t>  </a:t>
            </a:r>
            <a:r>
              <a:rPr lang="zh-CN" altLang="en-US" sz="2300" dirty="0"/>
              <a:t>要</a:t>
            </a:r>
            <a:r>
              <a:rPr lang="en-AU" sz="2300" dirty="0"/>
              <a:t>  </a:t>
            </a:r>
            <a:r>
              <a:rPr lang="zh-CN" altLang="en-US" sz="2300" dirty="0"/>
              <a:t>说</a:t>
            </a:r>
            <a:r>
              <a:rPr lang="en-AU" sz="2300" dirty="0"/>
              <a:t>  </a:t>
            </a:r>
            <a:r>
              <a:rPr lang="zh-CN" altLang="en-US" sz="2300" dirty="0"/>
              <a:t>您；</a:t>
            </a:r>
            <a:endParaRPr lang="en-AU" sz="2300" dirty="0"/>
          </a:p>
          <a:p>
            <a:pPr marL="82296" indent="0">
              <a:buNone/>
            </a:pPr>
            <a:r>
              <a:rPr lang="en-AU" altLang="zh-CN" sz="2300" dirty="0"/>
              <a:t>		     </a:t>
            </a:r>
            <a:r>
              <a:rPr lang="zh-CN" altLang="en-US" sz="2300" dirty="0"/>
              <a:t>对 </a:t>
            </a:r>
            <a:r>
              <a:rPr lang="en-AU" sz="2300" dirty="0"/>
              <a:t>- </a:t>
            </a:r>
            <a:r>
              <a:rPr lang="zh-CN" altLang="en-US" sz="2300" dirty="0"/>
              <a:t>同 学 </a:t>
            </a:r>
            <a:r>
              <a:rPr lang="en-AU" sz="2300" dirty="0"/>
              <a:t>  </a:t>
            </a:r>
            <a:r>
              <a:rPr lang="zh-CN" altLang="en-US" sz="2300" dirty="0"/>
              <a:t>要  说</a:t>
            </a:r>
            <a:r>
              <a:rPr lang="en-AU" sz="2300" dirty="0"/>
              <a:t>  </a:t>
            </a:r>
            <a:r>
              <a:rPr lang="zh-CN" altLang="en-US" sz="2300" dirty="0"/>
              <a:t>你；</a:t>
            </a:r>
            <a:endParaRPr lang="en-AU" sz="2300" dirty="0"/>
          </a:p>
          <a:p>
            <a:pPr marL="82296" indent="0">
              <a:buNone/>
            </a:pPr>
            <a:r>
              <a:rPr lang="en-AU" altLang="zh-CN" sz="2300" dirty="0"/>
              <a:t>		    </a:t>
            </a:r>
            <a:r>
              <a:rPr lang="zh-CN" altLang="en-US" sz="2300" dirty="0"/>
              <a:t>不 要</a:t>
            </a:r>
            <a:r>
              <a:rPr lang="en-AU" sz="2300" dirty="0"/>
              <a:t>  </a:t>
            </a:r>
            <a:r>
              <a:rPr lang="zh-CN" altLang="en-US" sz="2300" dirty="0"/>
              <a:t>把</a:t>
            </a:r>
            <a:r>
              <a:rPr lang="en-AU" sz="2300" dirty="0"/>
              <a:t>  </a:t>
            </a:r>
            <a:r>
              <a:rPr lang="zh-CN" altLang="en-US" sz="2300" dirty="0"/>
              <a:t>你  说 成</a:t>
            </a:r>
            <a:r>
              <a:rPr lang="en-AU" sz="2300" dirty="0"/>
              <a:t>  </a:t>
            </a:r>
            <a:r>
              <a:rPr lang="zh-CN" altLang="en-US" sz="2300" dirty="0"/>
              <a:t>您；</a:t>
            </a:r>
            <a:endParaRPr lang="en-AU" sz="2300" dirty="0"/>
          </a:p>
          <a:p>
            <a:pPr marL="82296" indent="0">
              <a:buNone/>
            </a:pPr>
            <a:r>
              <a:rPr lang="en-AU" altLang="zh-CN" sz="2300" dirty="0"/>
              <a:t>		    </a:t>
            </a:r>
            <a:r>
              <a:rPr lang="zh-CN" altLang="en-US" sz="2300" dirty="0"/>
              <a:t>不 要</a:t>
            </a:r>
            <a:r>
              <a:rPr lang="en-AU" sz="2300" dirty="0"/>
              <a:t>  </a:t>
            </a:r>
            <a:r>
              <a:rPr lang="zh-CN" altLang="en-US" sz="2300" dirty="0"/>
              <a:t>把</a:t>
            </a:r>
            <a:r>
              <a:rPr lang="en-AU" sz="2300" dirty="0"/>
              <a:t>  </a:t>
            </a:r>
            <a:r>
              <a:rPr lang="zh-CN" altLang="en-US" sz="2300" dirty="0"/>
              <a:t>您</a:t>
            </a:r>
            <a:r>
              <a:rPr lang="en-AU" sz="2300" dirty="0"/>
              <a:t>  </a:t>
            </a:r>
            <a:r>
              <a:rPr lang="zh-CN" altLang="en-US" sz="2300" dirty="0"/>
              <a:t>说 成  你。</a:t>
            </a:r>
            <a:endParaRPr lang="en-AU" altLang="zh-CN" sz="2300" dirty="0"/>
          </a:p>
          <a:p>
            <a:pPr marL="82296" indent="0">
              <a:buNone/>
            </a:pPr>
            <a:endParaRPr lang="en-AU" altLang="zh-CN" sz="2200" dirty="0"/>
          </a:p>
          <a:p>
            <a:pPr marL="82296" indent="0">
              <a:buNone/>
            </a:pPr>
            <a:r>
              <a:rPr lang="en-AU" sz="2200" dirty="0"/>
              <a:t>		     </a:t>
            </a:r>
            <a:r>
              <a:rPr lang="en-AU" sz="2000" dirty="0"/>
              <a:t>(duration of speaking: 14:45 seconds)			</a:t>
            </a:r>
            <a:r>
              <a:rPr lang="en-AU" sz="2600" dirty="0"/>
              <a:t>	</a:t>
            </a:r>
            <a:r>
              <a:rPr lang="en-AU" sz="1600" b="1" dirty="0"/>
              <a:t>                                                                        © R. Lee</a:t>
            </a:r>
          </a:p>
          <a:p>
            <a:pPr marL="539496" indent="-457200">
              <a:buAutoNum type="alphaLcParenR"/>
            </a:pPr>
            <a:endParaRPr lang="en-AU" altLang="zh-CN" sz="2400" b="1" dirty="0"/>
          </a:p>
          <a:p>
            <a:pPr marL="82296" indent="0">
              <a:buNone/>
            </a:pPr>
            <a:endParaRPr lang="en-AU" altLang="zh-CN" sz="2400" b="1" dirty="0"/>
          </a:p>
          <a:p>
            <a:pPr marL="82296" indent="0">
              <a:buNone/>
            </a:pPr>
            <a:endParaRPr lang="en-AU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212423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332656"/>
            <a:ext cx="7602048" cy="6120679"/>
          </a:xfrm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endParaRPr lang="en-AU" altLang="zh-CN" sz="3100" b="1" dirty="0"/>
          </a:p>
          <a:p>
            <a:pPr marL="82296" indent="0">
              <a:buNone/>
            </a:pPr>
            <a:r>
              <a:rPr lang="zh-CN" altLang="en-US" sz="3100" b="1" dirty="0"/>
              <a:t>自己制作：</a:t>
            </a:r>
            <a:endParaRPr lang="en-AU" altLang="zh-CN" sz="3100" b="1" dirty="0"/>
          </a:p>
          <a:p>
            <a:pPr marL="82296" indent="0">
              <a:buNone/>
            </a:pPr>
            <a:endParaRPr lang="en-AU" altLang="zh-CN" sz="3100" b="1" dirty="0"/>
          </a:p>
          <a:p>
            <a:pPr marL="82296" indent="0">
              <a:buNone/>
            </a:pPr>
            <a:r>
              <a:rPr lang="en-AU" altLang="zh-CN" sz="2400" b="1" dirty="0"/>
              <a:t>b</a:t>
            </a:r>
            <a:r>
              <a:rPr lang="en-AU" altLang="zh-CN" sz="2600" b="1" dirty="0"/>
              <a:t>)  </a:t>
            </a:r>
            <a:r>
              <a:rPr lang="zh-CN" altLang="en-US" b="1" dirty="0"/>
              <a:t>故事化 </a:t>
            </a:r>
            <a:r>
              <a:rPr lang="en-AU" altLang="zh-CN" b="1" dirty="0"/>
              <a:t>– </a:t>
            </a:r>
            <a:r>
              <a:rPr lang="zh-CN" altLang="en-US" b="1" dirty="0"/>
              <a:t>引起学生的兴趣   </a:t>
            </a:r>
            <a:r>
              <a:rPr lang="en-AU" altLang="zh-CN" dirty="0"/>
              <a:t>(personalised)</a:t>
            </a:r>
          </a:p>
          <a:p>
            <a:pPr marL="539496" indent="-457200">
              <a:buAutoNum type="alphaLcParenR"/>
            </a:pPr>
            <a:endParaRPr lang="en-AU" altLang="zh-CN" sz="1200" u="sng" dirty="0"/>
          </a:p>
          <a:p>
            <a:pPr marL="82296" indent="0">
              <a:buNone/>
            </a:pPr>
            <a:r>
              <a:rPr lang="en-AU" altLang="zh-CN" sz="2800" b="1" dirty="0"/>
              <a:t>		        </a:t>
            </a:r>
            <a:r>
              <a:rPr lang="zh-CN" altLang="en-US" sz="3800" b="1" dirty="0"/>
              <a:t>一  和  七</a:t>
            </a:r>
            <a:r>
              <a:rPr lang="zh-CN" altLang="en-US" sz="2600" dirty="0"/>
              <a:t>（</a:t>
            </a:r>
            <a:r>
              <a:rPr lang="en-US" altLang="zh-CN" sz="2600" dirty="0"/>
              <a:t>Rhyme </a:t>
            </a:r>
            <a:r>
              <a:rPr lang="en-AU" altLang="zh-CN" sz="2600" dirty="0"/>
              <a:t>) – </a:t>
            </a:r>
            <a:r>
              <a:rPr lang="zh-CN" altLang="en-US" sz="2300" dirty="0"/>
              <a:t>小时候的故事</a:t>
            </a:r>
            <a:r>
              <a:rPr lang="en-AU" altLang="zh-CN" sz="2300" dirty="0"/>
              <a:t>/</a:t>
            </a:r>
            <a:r>
              <a:rPr lang="zh-CN" altLang="en-US" sz="2300" dirty="0"/>
              <a:t>电视上的飞行表演</a:t>
            </a:r>
            <a:endParaRPr lang="en-AU" altLang="zh-CN" sz="2300" dirty="0"/>
          </a:p>
          <a:p>
            <a:pPr marL="82296" indent="0">
              <a:buNone/>
            </a:pPr>
            <a:endParaRPr lang="en-AU" altLang="zh-CN" sz="1800" dirty="0"/>
          </a:p>
          <a:p>
            <a:pPr marL="82296" indent="0">
              <a:buNone/>
            </a:pPr>
            <a:r>
              <a:rPr lang="en-AU" altLang="zh-CN" sz="2600" dirty="0"/>
              <a:t>		</a:t>
            </a:r>
            <a:r>
              <a:rPr lang="en-AU" altLang="zh-CN" sz="2800" dirty="0"/>
              <a:t>        </a:t>
            </a:r>
            <a:r>
              <a:rPr lang="zh-CN" altLang="en-US" sz="2800" dirty="0"/>
              <a:t>一二三四五六七；</a:t>
            </a:r>
            <a:endParaRPr lang="en-AU" sz="2800" dirty="0"/>
          </a:p>
          <a:p>
            <a:pPr marL="402336" lvl="1" indent="0">
              <a:buNone/>
            </a:pPr>
            <a:r>
              <a:rPr lang="en-AU" altLang="zh-CN" dirty="0"/>
              <a:t>		       </a:t>
            </a:r>
            <a:r>
              <a:rPr lang="zh-CN" altLang="en-US" dirty="0"/>
              <a:t>七六五四三二一；</a:t>
            </a:r>
            <a:endParaRPr lang="en-AU" dirty="0"/>
          </a:p>
          <a:p>
            <a:pPr marL="82296" indent="0">
              <a:buNone/>
            </a:pPr>
            <a:r>
              <a:rPr lang="en-AU" altLang="zh-CN" sz="2800" dirty="0"/>
              <a:t>		        </a:t>
            </a:r>
            <a:r>
              <a:rPr lang="zh-CN" altLang="en-US" sz="2800" dirty="0"/>
              <a:t>数一数，</a:t>
            </a:r>
            <a:r>
              <a:rPr lang="en-AU" altLang="zh-CN" sz="2800" dirty="0"/>
              <a:t>		</a:t>
            </a:r>
          </a:p>
          <a:p>
            <a:pPr marL="82296" indent="0">
              <a:buNone/>
            </a:pPr>
            <a:r>
              <a:rPr lang="en-AU" altLang="zh-CN" sz="2800" dirty="0"/>
              <a:t>		        </a:t>
            </a:r>
            <a:r>
              <a:rPr lang="zh-CN" altLang="en-US" sz="2800" dirty="0"/>
              <a:t>一共有几架飞机？</a:t>
            </a:r>
            <a:endParaRPr lang="en-AU" altLang="zh-CN" sz="2800" dirty="0"/>
          </a:p>
          <a:p>
            <a:pPr marL="82296" indent="0">
              <a:buNone/>
            </a:pPr>
            <a:r>
              <a:rPr lang="en-AU" altLang="zh-CN" sz="2800" dirty="0"/>
              <a:t>		         </a:t>
            </a:r>
            <a:r>
              <a:rPr lang="zh-CN" altLang="en-US" sz="2800" dirty="0"/>
              <a:t>不是一，也不是七。</a:t>
            </a:r>
            <a:endParaRPr lang="en-AU" altLang="zh-CN" sz="2800" dirty="0"/>
          </a:p>
          <a:p>
            <a:pPr marL="82296" indent="0">
              <a:buNone/>
            </a:pPr>
            <a:endParaRPr lang="en-AU" altLang="zh-CN" sz="2800" dirty="0"/>
          </a:p>
          <a:p>
            <a:pPr marL="82296" indent="0">
              <a:buNone/>
            </a:pPr>
            <a:endParaRPr lang="en-AU" altLang="zh-CN" sz="2200" dirty="0"/>
          </a:p>
          <a:p>
            <a:pPr marL="82296" indent="0">
              <a:buNone/>
            </a:pPr>
            <a:r>
              <a:rPr lang="en-AU" sz="2200" dirty="0"/>
              <a:t>		</a:t>
            </a:r>
            <a:r>
              <a:rPr lang="en-AU" sz="2000" dirty="0"/>
              <a:t>	</a:t>
            </a:r>
            <a:r>
              <a:rPr lang="zh-CN" altLang="en-US" sz="3800" b="1" dirty="0"/>
              <a:t>一  和  七</a:t>
            </a:r>
            <a:r>
              <a:rPr lang="zh-CN" altLang="en-US" sz="2600" dirty="0"/>
              <a:t>（</a:t>
            </a:r>
            <a:r>
              <a:rPr lang="en-US" altLang="zh-CN" sz="2600" dirty="0"/>
              <a:t>Rhyme </a:t>
            </a:r>
            <a:r>
              <a:rPr lang="en-AU" altLang="zh-CN" sz="2600" dirty="0"/>
              <a:t>) </a:t>
            </a:r>
            <a:r>
              <a:rPr lang="en-AU" altLang="zh-CN" sz="2100" dirty="0"/>
              <a:t>– </a:t>
            </a:r>
            <a:r>
              <a:rPr lang="zh-CN" altLang="en-US" sz="2300" dirty="0"/>
              <a:t>考试，体育比赛</a:t>
            </a:r>
            <a:endParaRPr lang="en-AU" altLang="zh-CN" sz="2300" dirty="0"/>
          </a:p>
          <a:p>
            <a:pPr marL="82296" indent="0">
              <a:buNone/>
            </a:pPr>
            <a:r>
              <a:rPr lang="en-AU" altLang="zh-CN" sz="2100" dirty="0"/>
              <a:t>		         </a:t>
            </a:r>
          </a:p>
          <a:p>
            <a:pPr marL="82296" indent="0">
              <a:buNone/>
            </a:pPr>
            <a:r>
              <a:rPr lang="en-AU" altLang="zh-CN" sz="2600" dirty="0"/>
              <a:t>		         </a:t>
            </a:r>
            <a:r>
              <a:rPr lang="zh-CN" altLang="en-US" sz="2600" dirty="0"/>
              <a:t>一二三四五六七；</a:t>
            </a:r>
            <a:endParaRPr lang="en-AU" sz="2600" dirty="0"/>
          </a:p>
          <a:p>
            <a:pPr marL="402336" lvl="1" indent="0">
              <a:buNone/>
            </a:pPr>
            <a:r>
              <a:rPr lang="en-AU" altLang="zh-CN" sz="2600" dirty="0"/>
              <a:t>		        </a:t>
            </a:r>
            <a:r>
              <a:rPr lang="zh-CN" altLang="en-US" sz="2600" dirty="0"/>
              <a:t>七六五四三二一；</a:t>
            </a:r>
            <a:endParaRPr lang="en-AU" sz="2600" dirty="0"/>
          </a:p>
          <a:p>
            <a:pPr marL="82296" indent="0">
              <a:buNone/>
            </a:pPr>
            <a:r>
              <a:rPr lang="en-AU" altLang="zh-CN" sz="2600" dirty="0"/>
              <a:t>		        </a:t>
            </a:r>
            <a:r>
              <a:rPr lang="zh-CN" altLang="en-US" sz="2600" dirty="0"/>
              <a:t>我要第一，不要第七。</a:t>
            </a:r>
            <a:r>
              <a:rPr lang="en-AU" altLang="zh-CN" sz="2600" dirty="0"/>
              <a:t>		</a:t>
            </a:r>
          </a:p>
          <a:p>
            <a:pPr marL="82296" indent="0">
              <a:buNone/>
            </a:pPr>
            <a:r>
              <a:rPr lang="en-AU" altLang="zh-CN" sz="2600" dirty="0"/>
              <a:t>			</a:t>
            </a:r>
          </a:p>
          <a:p>
            <a:pPr marL="82296" indent="0">
              <a:buNone/>
            </a:pPr>
            <a:r>
              <a:rPr lang="en-AU" sz="2600" dirty="0"/>
              <a:t>						</a:t>
            </a:r>
            <a:r>
              <a:rPr lang="en-AU" sz="2800" b="1" dirty="0"/>
              <a:t> © R. Lee</a:t>
            </a:r>
            <a:endParaRPr lang="en-AU" altLang="zh-CN" sz="2600" dirty="0"/>
          </a:p>
          <a:p>
            <a:pPr marL="82296" indent="0">
              <a:buNone/>
            </a:pPr>
            <a:endParaRPr lang="en-AU" altLang="zh-CN" sz="2400" b="1" dirty="0"/>
          </a:p>
          <a:p>
            <a:pPr marL="82296" indent="0">
              <a:buNone/>
            </a:pPr>
            <a:endParaRPr lang="en-AU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412181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404665"/>
            <a:ext cx="7458032" cy="720080"/>
          </a:xfrm>
        </p:spPr>
        <p:txBody>
          <a:bodyPr>
            <a:normAutofit fontScale="90000"/>
          </a:bodyPr>
          <a:lstStyle/>
          <a:p>
            <a:r>
              <a:rPr lang="zh-CN" altLang="en-US" sz="3100" dirty="0">
                <a:effectLst/>
              </a:rPr>
              <a:t>对策 </a:t>
            </a:r>
            <a:r>
              <a:rPr lang="en-AU" altLang="zh-CN" sz="3100" dirty="0">
                <a:effectLst/>
              </a:rPr>
              <a:t>2</a:t>
            </a:r>
            <a:r>
              <a:rPr lang="zh-CN" altLang="en-US" sz="3100" dirty="0">
                <a:effectLst/>
              </a:rPr>
              <a:t>：</a:t>
            </a:r>
            <a:br>
              <a:rPr lang="en-AU" dirty="0">
                <a:effectLst/>
              </a:rPr>
            </a:b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980728"/>
            <a:ext cx="7602048" cy="568863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AU" altLang="zh-CN" sz="2400" b="1" dirty="0"/>
              <a:t>2</a:t>
            </a:r>
            <a:r>
              <a:rPr lang="zh-CN" altLang="en-US" sz="2400" b="1" dirty="0"/>
              <a:t>）将教学活动游戏化 </a:t>
            </a:r>
            <a:endParaRPr lang="en-AU" altLang="zh-CN" sz="2400" b="1" dirty="0"/>
          </a:p>
          <a:p>
            <a:pPr marL="82296" indent="0">
              <a:buNone/>
            </a:pPr>
            <a:endParaRPr lang="en-AU" sz="1000" b="1" dirty="0"/>
          </a:p>
          <a:p>
            <a:pPr marL="82296" indent="0">
              <a:buNone/>
            </a:pPr>
            <a:r>
              <a:rPr lang="en-AU" altLang="zh-CN" sz="2400" b="1" dirty="0">
                <a:solidFill>
                  <a:srgbClr val="7030A0"/>
                </a:solidFill>
              </a:rPr>
              <a:t>A:  </a:t>
            </a:r>
            <a:r>
              <a:rPr lang="zh-CN" altLang="en-US" sz="2400" b="1" dirty="0">
                <a:solidFill>
                  <a:srgbClr val="7030A0"/>
                </a:solidFill>
              </a:rPr>
              <a:t>下一位是谁 ？（ 抽签）</a:t>
            </a:r>
            <a:endParaRPr lang="en-AU" altLang="zh-CN" sz="2400" b="1" dirty="0">
              <a:solidFill>
                <a:srgbClr val="7030A0"/>
              </a:solidFill>
            </a:endParaRPr>
          </a:p>
          <a:p>
            <a:pPr marL="82296" indent="0">
              <a:buNone/>
            </a:pPr>
            <a:r>
              <a:rPr lang="en-US" altLang="zh-CN" sz="2400" b="1" dirty="0">
                <a:solidFill>
                  <a:srgbClr val="7030A0"/>
                </a:solidFill>
              </a:rPr>
              <a:t>   Who is the next?  (Lucky Dip) </a:t>
            </a:r>
          </a:p>
          <a:p>
            <a:pPr marL="82296" indent="0">
              <a:buNone/>
            </a:pPr>
            <a:endParaRPr lang="en-US" sz="1100" b="1" dirty="0"/>
          </a:p>
          <a:p>
            <a:pPr marL="82296" indent="0">
              <a:buNone/>
            </a:pPr>
            <a:r>
              <a:rPr lang="zh-CN" altLang="en-US" sz="2000" b="1" i="1" dirty="0"/>
              <a:t>三种 款式 </a:t>
            </a:r>
            <a:r>
              <a:rPr lang="en-AU" altLang="zh-CN" sz="2000" b="1" i="1" dirty="0"/>
              <a:t>– </a:t>
            </a:r>
            <a:r>
              <a:rPr lang="zh-CN" altLang="en-US" sz="2000" b="1" i="1" dirty="0"/>
              <a:t>换着用（ 保持新鲜感 ）</a:t>
            </a:r>
            <a:endParaRPr lang="en-AU" altLang="zh-CN" sz="2000" b="1" i="1" dirty="0"/>
          </a:p>
          <a:p>
            <a:pPr marL="82296" indent="0">
              <a:buNone/>
            </a:pPr>
            <a:endParaRPr lang="en-AU" sz="1100" b="1" i="1" dirty="0"/>
          </a:p>
          <a:p>
            <a:pPr marL="82296" indent="0">
              <a:buNone/>
            </a:pPr>
            <a:r>
              <a:rPr lang="en-AU" sz="2400" b="1" i="1" dirty="0"/>
              <a:t>a.  </a:t>
            </a:r>
            <a:r>
              <a:rPr lang="zh-CN" altLang="en-US" sz="2000" b="1" i="1" dirty="0">
                <a:solidFill>
                  <a:srgbClr val="C00000"/>
                </a:solidFill>
              </a:rPr>
              <a:t>选自己喜欢的数字 </a:t>
            </a:r>
            <a:r>
              <a:rPr lang="zh-CN" altLang="en-US" sz="1800" b="1" i="1" dirty="0"/>
              <a:t>（ 在白板上写上从一到班里最后一名的人数， 每一数字对应一个班里的学生）</a:t>
            </a:r>
            <a:endParaRPr lang="en-AU" altLang="zh-CN" sz="1800" b="1" i="1" dirty="0"/>
          </a:p>
          <a:p>
            <a:pPr marL="82296" indent="0">
              <a:buNone/>
            </a:pPr>
            <a:endParaRPr lang="en-AU" sz="1800" b="1" i="1" dirty="0"/>
          </a:p>
          <a:p>
            <a:pPr marL="82296" indent="0">
              <a:buNone/>
            </a:pPr>
            <a:r>
              <a:rPr lang="en-AU" sz="2400" b="1" i="1" dirty="0"/>
              <a:t>b. </a:t>
            </a:r>
            <a:r>
              <a:rPr lang="zh-CN" altLang="en-US" sz="2000" b="1" i="1" dirty="0">
                <a:solidFill>
                  <a:srgbClr val="C00000"/>
                </a:solidFill>
              </a:rPr>
              <a:t>抽竹、木签</a:t>
            </a:r>
            <a:r>
              <a:rPr lang="zh-CN" altLang="en-US" sz="2000" b="1" i="1" dirty="0"/>
              <a:t>（  </a:t>
            </a:r>
            <a:r>
              <a:rPr lang="zh-CN" altLang="en-US" sz="1800" b="1" i="1" dirty="0"/>
              <a:t>在竹、木签上， 写上汉字的数字）</a:t>
            </a:r>
            <a:endParaRPr lang="en-AU" altLang="zh-CN" sz="1800" b="1" i="1" dirty="0"/>
          </a:p>
          <a:p>
            <a:pPr marL="82296" indent="0">
              <a:buNone/>
            </a:pPr>
            <a:endParaRPr lang="en-AU" altLang="zh-CN" sz="1800" b="1" i="1" dirty="0"/>
          </a:p>
          <a:p>
            <a:pPr marL="82296" indent="0">
              <a:buNone/>
            </a:pPr>
            <a:r>
              <a:rPr lang="en-AU" sz="2400" b="1" i="1" dirty="0"/>
              <a:t>c. </a:t>
            </a:r>
            <a:r>
              <a:rPr lang="zh-CN" altLang="en-US" sz="2000" b="1" i="1" dirty="0">
                <a:solidFill>
                  <a:srgbClr val="C00000"/>
                </a:solidFill>
              </a:rPr>
              <a:t>抽纸条</a:t>
            </a:r>
            <a:r>
              <a:rPr lang="zh-CN" altLang="en-US" sz="2000" b="1" i="1" dirty="0"/>
              <a:t>（  </a:t>
            </a:r>
            <a:r>
              <a:rPr lang="zh-CN" altLang="en-US" sz="1800" b="1" i="1" dirty="0"/>
              <a:t>发给学生一张小纸条， 让他们在小纸条上写上自己的名字）</a:t>
            </a:r>
            <a:endParaRPr lang="en-AU" altLang="zh-CN" sz="1800" b="1" i="1" dirty="0"/>
          </a:p>
          <a:p>
            <a:pPr marL="82296" indent="0">
              <a:buNone/>
            </a:pPr>
            <a:endParaRPr lang="en-AU" altLang="zh-CN" sz="1800" b="1" i="1" dirty="0"/>
          </a:p>
          <a:p>
            <a:pPr marL="82296" indent="0">
              <a:buNone/>
            </a:pPr>
            <a:endParaRPr lang="en-AU" sz="1800" b="1" i="1" dirty="0"/>
          </a:p>
          <a:p>
            <a:pPr marL="82296" indent="0">
              <a:buNone/>
            </a:pPr>
            <a:endParaRPr lang="en-AU" sz="2400" b="1" i="1" dirty="0"/>
          </a:p>
        </p:txBody>
      </p:sp>
    </p:spTree>
    <p:extLst>
      <p:ext uri="{BB962C8B-B14F-4D97-AF65-F5344CB8AC3E}">
        <p14:creationId xmlns:p14="http://schemas.microsoft.com/office/powerpoint/2010/main" val="48774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332656"/>
            <a:ext cx="7602048" cy="633670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AU" sz="1000" b="1" dirty="0"/>
          </a:p>
          <a:p>
            <a:pPr marL="82296" indent="0">
              <a:buNone/>
            </a:pPr>
            <a:r>
              <a:rPr lang="en-AU" altLang="zh-CN" sz="2400" b="1" dirty="0">
                <a:solidFill>
                  <a:srgbClr val="7030A0"/>
                </a:solidFill>
              </a:rPr>
              <a:t>B:  </a:t>
            </a:r>
            <a:r>
              <a:rPr lang="zh-CN" altLang="en-US" sz="2400" b="1" dirty="0">
                <a:solidFill>
                  <a:srgbClr val="7030A0"/>
                </a:solidFill>
              </a:rPr>
              <a:t>谁念得最好 ？</a:t>
            </a:r>
            <a:r>
              <a:rPr lang="en-US" altLang="zh-CN" sz="2400" b="1" dirty="0">
                <a:solidFill>
                  <a:srgbClr val="7030A0"/>
                </a:solidFill>
              </a:rPr>
              <a:t>Who is t</a:t>
            </a:r>
            <a:r>
              <a:rPr lang="en-AU" altLang="zh-CN" sz="2400" b="1" dirty="0">
                <a:solidFill>
                  <a:srgbClr val="7030A0"/>
                </a:solidFill>
              </a:rPr>
              <a:t>he best speaker?</a:t>
            </a:r>
            <a:endParaRPr lang="en-US" sz="1100" b="1" dirty="0"/>
          </a:p>
          <a:p>
            <a:pPr marL="82296" indent="0">
              <a:buNone/>
            </a:pPr>
            <a:endParaRPr lang="en-AU" altLang="zh-CN" sz="1100" b="1" i="1" dirty="0"/>
          </a:p>
          <a:p>
            <a:pPr marL="82296" indent="0">
              <a:lnSpc>
                <a:spcPct val="150000"/>
              </a:lnSpc>
              <a:buNone/>
            </a:pPr>
            <a:r>
              <a:rPr lang="en-AU" altLang="zh-CN" sz="2000" b="1" i="1" dirty="0"/>
              <a:t>a.  </a:t>
            </a:r>
            <a:r>
              <a:rPr lang="zh-CN" altLang="en-US" sz="2000" b="1" i="1" dirty="0"/>
              <a:t>老师先念一遍，写下阅读所需的</a:t>
            </a:r>
            <a:r>
              <a:rPr lang="zh-CN" altLang="en-US" sz="2000" b="1" i="1" dirty="0">
                <a:solidFill>
                  <a:srgbClr val="C00000"/>
                </a:solidFill>
              </a:rPr>
              <a:t>时长。 </a:t>
            </a:r>
            <a:r>
              <a:rPr lang="en-AU" altLang="zh-CN" sz="2000" b="1" i="1" dirty="0"/>
              <a:t>(</a:t>
            </a:r>
            <a:r>
              <a:rPr lang="zh-CN" altLang="en-US" sz="2000" b="1" i="1" dirty="0"/>
              <a:t>例如： </a:t>
            </a:r>
            <a:r>
              <a:rPr lang="en-AU" altLang="zh-CN" sz="2000" b="1" i="1" dirty="0">
                <a:solidFill>
                  <a:srgbClr val="C00000"/>
                </a:solidFill>
              </a:rPr>
              <a:t>35 </a:t>
            </a:r>
            <a:r>
              <a:rPr lang="zh-CN" altLang="en-US" sz="2000" b="1" i="1" dirty="0">
                <a:solidFill>
                  <a:srgbClr val="C00000"/>
                </a:solidFill>
              </a:rPr>
              <a:t>秒</a:t>
            </a:r>
            <a:r>
              <a:rPr lang="zh-CN" altLang="en-US" sz="2000" b="1" i="1" dirty="0"/>
              <a:t>）</a:t>
            </a:r>
            <a:endParaRPr lang="en-AU" sz="2000" b="1" i="1" dirty="0"/>
          </a:p>
          <a:p>
            <a:pPr marL="82296" indent="0">
              <a:lnSpc>
                <a:spcPct val="150000"/>
              </a:lnSpc>
              <a:buNone/>
            </a:pPr>
            <a:r>
              <a:rPr lang="en-AU" sz="2000" b="1" i="1" dirty="0"/>
              <a:t>b. </a:t>
            </a:r>
            <a:r>
              <a:rPr lang="zh-CN" altLang="en-US" sz="2000" b="1" i="1" dirty="0"/>
              <a:t>带学生</a:t>
            </a:r>
            <a:r>
              <a:rPr lang="zh-CN" altLang="en-US" sz="2000" b="1" i="1" dirty="0">
                <a:solidFill>
                  <a:srgbClr val="C00000"/>
                </a:solidFill>
              </a:rPr>
              <a:t>念几遍</a:t>
            </a:r>
            <a:r>
              <a:rPr lang="zh-CN" altLang="en-US" sz="2000" b="1" i="1" dirty="0"/>
              <a:t>。</a:t>
            </a:r>
            <a:endParaRPr lang="en-AU" altLang="zh-CN" sz="2000" b="1" i="1" dirty="0"/>
          </a:p>
          <a:p>
            <a:pPr marL="82296" indent="0">
              <a:lnSpc>
                <a:spcPct val="150000"/>
              </a:lnSpc>
              <a:buNone/>
            </a:pPr>
            <a:r>
              <a:rPr lang="en-AU" sz="2000" b="1" i="1" dirty="0"/>
              <a:t>c. </a:t>
            </a:r>
            <a:r>
              <a:rPr lang="zh-CN" altLang="en-US" sz="2000" b="1" i="1" dirty="0"/>
              <a:t>学生通过抽签配对，并将</a:t>
            </a:r>
            <a:r>
              <a:rPr lang="zh-CN" altLang="en-US" sz="2000" b="1" i="1" dirty="0">
                <a:solidFill>
                  <a:srgbClr val="C00000"/>
                </a:solidFill>
              </a:rPr>
              <a:t>配对</a:t>
            </a:r>
            <a:r>
              <a:rPr lang="zh-CN" altLang="en-US" sz="2000" b="1" i="1" dirty="0"/>
              <a:t>后的学生写在白板上。</a:t>
            </a:r>
            <a:endParaRPr lang="en-AU" altLang="zh-CN" sz="2000" b="1" i="1" dirty="0"/>
          </a:p>
          <a:p>
            <a:pPr marL="82296" indent="0">
              <a:lnSpc>
                <a:spcPct val="150000"/>
              </a:lnSpc>
              <a:buNone/>
            </a:pPr>
            <a:r>
              <a:rPr lang="en-AU" altLang="zh-CN" sz="2000" b="1" i="1" dirty="0"/>
              <a:t>d. </a:t>
            </a:r>
            <a:r>
              <a:rPr lang="zh-CN" altLang="en-US" sz="2000" b="1" i="1" dirty="0"/>
              <a:t>学生</a:t>
            </a:r>
            <a:r>
              <a:rPr lang="zh-CN" altLang="en-US" sz="2000" b="1" i="1" dirty="0">
                <a:solidFill>
                  <a:srgbClr val="C00000"/>
                </a:solidFill>
              </a:rPr>
              <a:t>练习</a:t>
            </a:r>
            <a:r>
              <a:rPr lang="zh-CN" altLang="en-US" sz="2000" b="1" i="1" dirty="0"/>
              <a:t>， 争取读的语速，接近标准时长。</a:t>
            </a:r>
            <a:endParaRPr lang="en-AU" altLang="zh-CN" sz="2000" b="1" i="1" dirty="0"/>
          </a:p>
          <a:p>
            <a:pPr marL="82296" indent="0">
              <a:lnSpc>
                <a:spcPct val="150000"/>
              </a:lnSpc>
              <a:buNone/>
            </a:pPr>
            <a:r>
              <a:rPr lang="en-AU" altLang="zh-CN" sz="2000" b="1" i="1" dirty="0"/>
              <a:t>e. </a:t>
            </a:r>
            <a:r>
              <a:rPr lang="zh-CN" altLang="en-US" sz="2000" b="1" i="1" dirty="0"/>
              <a:t>开始比赛， 学生</a:t>
            </a:r>
            <a:r>
              <a:rPr lang="zh-CN" altLang="en-US" sz="2000" b="1" i="1" dirty="0">
                <a:solidFill>
                  <a:srgbClr val="C00000"/>
                </a:solidFill>
              </a:rPr>
              <a:t>出来念</a:t>
            </a:r>
            <a:r>
              <a:rPr lang="zh-CN" altLang="en-US" sz="2000" b="1" i="1" dirty="0"/>
              <a:t>，并记录所花了的时间。</a:t>
            </a:r>
            <a:endParaRPr lang="en-AU" altLang="zh-CN" sz="2000" b="1" i="1" dirty="0"/>
          </a:p>
          <a:p>
            <a:pPr marL="82296" indent="0">
              <a:lnSpc>
                <a:spcPct val="150000"/>
              </a:lnSpc>
              <a:buNone/>
            </a:pPr>
            <a:r>
              <a:rPr lang="en-AU" altLang="zh-CN" sz="2000" b="1" i="1" dirty="0"/>
              <a:t>f.  </a:t>
            </a:r>
            <a:r>
              <a:rPr lang="zh-CN" altLang="en-US" sz="2000" b="1" i="1" dirty="0">
                <a:solidFill>
                  <a:srgbClr val="C00000"/>
                </a:solidFill>
              </a:rPr>
              <a:t>决定胜者</a:t>
            </a:r>
            <a:r>
              <a:rPr lang="zh-CN" altLang="en-US" sz="2000" b="1" i="1" dirty="0"/>
              <a:t>的顺序。 优胜者不是念得最快的那对，而是最接近标准时长的那对。</a:t>
            </a:r>
            <a:endParaRPr lang="en-AU" altLang="zh-CN" sz="2000" b="1" i="1" dirty="0"/>
          </a:p>
          <a:p>
            <a:pPr marL="82296" indent="0">
              <a:lnSpc>
                <a:spcPct val="150000"/>
              </a:lnSpc>
              <a:buNone/>
            </a:pPr>
            <a:r>
              <a:rPr lang="en-AU" altLang="zh-CN" sz="2000" b="1" i="1" dirty="0"/>
              <a:t>    32	         34.2	</a:t>
            </a:r>
            <a:r>
              <a:rPr lang="en-AU" altLang="zh-CN" sz="2000" b="1" i="1" dirty="0">
                <a:solidFill>
                  <a:srgbClr val="C00000"/>
                </a:solidFill>
              </a:rPr>
              <a:t> 35 </a:t>
            </a:r>
            <a:r>
              <a:rPr lang="en-AU" altLang="zh-CN" sz="2000" b="1" i="1" dirty="0"/>
              <a:t>	     36	      37.10	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en-AU" altLang="zh-CN" sz="1800" b="1" i="1" dirty="0"/>
              <a:t>  </a:t>
            </a:r>
            <a:r>
              <a:rPr lang="zh-CN" altLang="en-US" sz="1800" b="1" dirty="0"/>
              <a:t>（</a:t>
            </a:r>
            <a:r>
              <a:rPr lang="en-AU" altLang="zh-CN" sz="1800" b="1" dirty="0"/>
              <a:t>3</a:t>
            </a:r>
            <a:r>
              <a:rPr lang="zh-CN" altLang="en-US" sz="1800" b="1" dirty="0"/>
              <a:t>）</a:t>
            </a:r>
            <a:r>
              <a:rPr lang="en-AU" altLang="zh-CN" sz="1800" b="1" dirty="0"/>
              <a:t>	         </a:t>
            </a:r>
            <a:r>
              <a:rPr lang="zh-CN" altLang="en-US" sz="1800" b="1" dirty="0">
                <a:solidFill>
                  <a:srgbClr val="FF0000"/>
                </a:solidFill>
              </a:rPr>
              <a:t>（</a:t>
            </a:r>
            <a:r>
              <a:rPr lang="en-AU" altLang="zh-CN" sz="1800" b="1" dirty="0">
                <a:solidFill>
                  <a:srgbClr val="FF0000"/>
                </a:solidFill>
              </a:rPr>
              <a:t>1</a:t>
            </a:r>
            <a:r>
              <a:rPr lang="zh-CN" altLang="en-US" sz="1800" b="1" dirty="0">
                <a:solidFill>
                  <a:srgbClr val="FF0000"/>
                </a:solidFill>
              </a:rPr>
              <a:t>）</a:t>
            </a:r>
            <a:r>
              <a:rPr lang="en-AU" altLang="zh-CN" sz="1800" b="1" dirty="0">
                <a:solidFill>
                  <a:srgbClr val="FF0000"/>
                </a:solidFill>
              </a:rPr>
              <a:t>       </a:t>
            </a:r>
            <a:r>
              <a:rPr lang="zh-CN" altLang="en-US" sz="1800" b="1" dirty="0">
                <a:solidFill>
                  <a:srgbClr val="C00000"/>
                </a:solidFill>
              </a:rPr>
              <a:t>标准时长</a:t>
            </a:r>
            <a:r>
              <a:rPr lang="en-AU" altLang="zh-CN" sz="1800" b="1" dirty="0"/>
              <a:t>	     (2)	       (4 )</a:t>
            </a:r>
          </a:p>
          <a:p>
            <a:pPr marL="82296" indent="0">
              <a:buNone/>
            </a:pPr>
            <a:endParaRPr lang="en-AU" altLang="zh-CN" sz="1800" b="1" i="1" dirty="0"/>
          </a:p>
          <a:p>
            <a:pPr marL="82296" indent="0">
              <a:buNone/>
            </a:pPr>
            <a:endParaRPr lang="en-AU" sz="1800" b="1" i="1" dirty="0"/>
          </a:p>
          <a:p>
            <a:pPr marL="82296" indent="0">
              <a:buNone/>
            </a:pPr>
            <a:endParaRPr lang="en-AU" sz="2400" b="1" i="1" dirty="0"/>
          </a:p>
        </p:txBody>
      </p:sp>
    </p:spTree>
    <p:extLst>
      <p:ext uri="{BB962C8B-B14F-4D97-AF65-F5344CB8AC3E}">
        <p14:creationId xmlns:p14="http://schemas.microsoft.com/office/powerpoint/2010/main" val="21565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850064"/>
            <a:ext cx="8011616" cy="1752600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r>
              <a:rPr lang="zh-CN" altLang="en-US" sz="7200" dirty="0"/>
              <a:t>  谢  谢 大 家！ </a:t>
            </a:r>
            <a:endParaRPr lang="en-AU" sz="7200" dirty="0"/>
          </a:p>
        </p:txBody>
      </p:sp>
    </p:spTree>
    <p:extLst>
      <p:ext uri="{BB962C8B-B14F-4D97-AF65-F5344CB8AC3E}">
        <p14:creationId xmlns:p14="http://schemas.microsoft.com/office/powerpoint/2010/main" val="3468962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4648</TotalTime>
  <Words>708</Words>
  <Application>Microsoft Macintosh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Gill Sans MT</vt:lpstr>
      <vt:lpstr>Verdana</vt:lpstr>
      <vt:lpstr>Wingdings 2</vt:lpstr>
      <vt:lpstr>Solstice</vt:lpstr>
      <vt:lpstr>How to Run Speaking Activities Successfully in  Chinese Class      口语教学多元化的再思考</vt:lpstr>
      <vt:lpstr>教中文难，难在哪里？  </vt:lpstr>
      <vt:lpstr>对策 1： </vt:lpstr>
      <vt:lpstr>PowerPoint Presentation</vt:lpstr>
      <vt:lpstr>PowerPoint Presentation</vt:lpstr>
      <vt:lpstr>对策 2： </vt:lpstr>
      <vt:lpstr>PowerPoint Presentation</vt:lpstr>
      <vt:lpstr>PowerPoint Presentation</vt:lpstr>
    </vt:vector>
  </TitlesOfParts>
  <Company>Haileybury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ron.lee</dc:creator>
  <cp:lastModifiedBy>Danyang McAuliffe</cp:lastModifiedBy>
  <cp:revision>73</cp:revision>
  <dcterms:created xsi:type="dcterms:W3CDTF">2015-06-23T00:39:49Z</dcterms:created>
  <dcterms:modified xsi:type="dcterms:W3CDTF">2024-03-25T09:25:55Z</dcterms:modified>
</cp:coreProperties>
</file>