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7" r:id="rId5"/>
    <p:sldId id="277" r:id="rId6"/>
    <p:sldId id="285" r:id="rId7"/>
    <p:sldId id="300" r:id="rId8"/>
    <p:sldId id="301" r:id="rId9"/>
    <p:sldId id="302" r:id="rId10"/>
    <p:sldId id="278" r:id="rId11"/>
    <p:sldId id="286" r:id="rId12"/>
    <p:sldId id="293" r:id="rId13"/>
    <p:sldId id="297" r:id="rId14"/>
    <p:sldId id="294" r:id="rId15"/>
    <p:sldId id="295" r:id="rId16"/>
    <p:sldId id="296" r:id="rId17"/>
    <p:sldId id="279" r:id="rId18"/>
    <p:sldId id="287" r:id="rId19"/>
    <p:sldId id="299" r:id="rId20"/>
    <p:sldId id="298" r:id="rId21"/>
    <p:sldId id="282" r:id="rId22"/>
    <p:sldId id="280" r:id="rId23"/>
    <p:sldId id="288" r:id="rId24"/>
    <p:sldId id="272" r:id="rId25"/>
    <p:sldId id="289" r:id="rId26"/>
    <p:sldId id="281" r:id="rId27"/>
    <p:sldId id="290" r:id="rId28"/>
    <p:sldId id="283" r:id="rId29"/>
    <p:sldId id="291" r:id="rId30"/>
    <p:sldId id="284" r:id="rId31"/>
    <p:sldId id="292" r:id="rId32"/>
  </p:sldIdLst>
  <p:sldSz cx="12188825"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69" d="100"/>
          <a:sy n="69" d="100"/>
        </p:scale>
        <p:origin x="564" y="4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A5A207F-0F91-42F2-96D0-049C6003623B}" type="datetimeFigureOut">
              <a:rPr lang="en-US"/>
              <a:t>5/18/2023</a:t>
            </a:fld>
            <a:endParaRPr/>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48CC13F5-F2B1-464B-BE8F-27ABFBD2FBDE}" type="datetimeFigureOut">
              <a:rPr lang="en-US"/>
              <a:t>5/18/2023</a:t>
            </a:fld>
            <a:endParaRPr/>
          </a:p>
        </p:txBody>
      </p:sp>
      <p:sp>
        <p:nvSpPr>
          <p:cNvPr id="4" name="Slide Image Placeholder 3"/>
          <p:cNvSpPr>
            <a:spLocks noGrp="1" noRot="1" noChangeAspect="1"/>
          </p:cNvSpPr>
          <p:nvPr>
            <p:ph type="sldImg" idx="2"/>
          </p:nvPr>
        </p:nvSpPr>
        <p:spPr>
          <a:xfrm>
            <a:off x="88900" y="744538"/>
            <a:ext cx="6616700" cy="37242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536" y="2367093"/>
            <a:ext cx="10361127"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9708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5/18/2023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5/18/2023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a:t>澳</a:t>
            </a:r>
            <a:r>
              <a:rPr lang="zh-CN" altLang="en-US" dirty="0" smtClean="0"/>
              <a:t>洲中小学中文教育</a:t>
            </a:r>
            <a:r>
              <a:rPr lang="en-US" altLang="zh-CN" dirty="0" smtClean="0"/>
              <a:t/>
            </a:r>
            <a:br>
              <a:rPr lang="en-US" altLang="zh-CN" dirty="0" smtClean="0"/>
            </a:br>
            <a:r>
              <a:rPr lang="zh-CN" altLang="en-US" dirty="0" smtClean="0"/>
              <a:t>面临的问题与挑战</a:t>
            </a:r>
            <a:endParaRPr lang="en-US" dirty="0"/>
          </a:p>
        </p:txBody>
      </p:sp>
      <p:sp>
        <p:nvSpPr>
          <p:cNvPr id="3" name="Subtitle 2"/>
          <p:cNvSpPr>
            <a:spLocks noGrp="1"/>
          </p:cNvSpPr>
          <p:nvPr>
            <p:ph type="subTitle" idx="1"/>
          </p:nvPr>
        </p:nvSpPr>
        <p:spPr/>
        <p:txBody>
          <a:bodyPr>
            <a:normAutofit/>
          </a:bodyPr>
          <a:lstStyle/>
          <a:p>
            <a:r>
              <a:rPr lang="en-US" sz="4000" dirty="0" smtClean="0"/>
              <a:t>Issues and Challenges of Chinese Education in Australian Schools</a:t>
            </a:r>
            <a:endParaRPr lang="en-US" sz="4000"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p:txBody>
          <a:bodyPr/>
          <a:lstStyle/>
          <a:p>
            <a:r>
              <a:rPr lang="en-AU" sz="3200" dirty="0">
                <a:latin typeface="SimSun" panose="02010600030101010101" pitchFamily="2" charset="-122"/>
                <a:ea typeface="SimSun" panose="02010600030101010101" pitchFamily="2" charset="-122"/>
              </a:rPr>
              <a:t>2012 </a:t>
            </a:r>
            <a:r>
              <a:rPr lang="zh-CN" altLang="en-US" sz="3200" dirty="0">
                <a:latin typeface="SimSun" panose="02010600030101010101" pitchFamily="2" charset="-122"/>
                <a:ea typeface="SimSun" panose="02010600030101010101" pitchFamily="2" charset="-122"/>
              </a:rPr>
              <a:t>年</a:t>
            </a:r>
            <a:r>
              <a:rPr lang="en-AU" sz="3200" dirty="0">
                <a:latin typeface="SimSun" panose="02010600030101010101" pitchFamily="2" charset="-122"/>
                <a:ea typeface="SimSun" panose="02010600030101010101" pitchFamily="2" charset="-122"/>
              </a:rPr>
              <a:t>10 </a:t>
            </a:r>
            <a:r>
              <a:rPr lang="zh-CN" altLang="en-US" sz="3200" dirty="0">
                <a:latin typeface="SimSun" panose="02010600030101010101" pitchFamily="2" charset="-122"/>
                <a:ea typeface="SimSun" panose="02010600030101010101" pitchFamily="2" charset="-122"/>
              </a:rPr>
              <a:t>月</a:t>
            </a:r>
            <a:r>
              <a:rPr lang="en-AU" sz="3200" dirty="0">
                <a:latin typeface="SimSun" panose="02010600030101010101" pitchFamily="2" charset="-122"/>
                <a:ea typeface="SimSun" panose="02010600030101010101" pitchFamily="2" charset="-122"/>
              </a:rPr>
              <a:t> 28 </a:t>
            </a:r>
            <a:r>
              <a:rPr lang="zh-CN" altLang="en-US" sz="3200" dirty="0">
                <a:latin typeface="SimSun" panose="02010600030101010101" pitchFamily="2" charset="-122"/>
                <a:ea typeface="SimSun" panose="02010600030101010101" pitchFamily="2" charset="-122"/>
              </a:rPr>
              <a:t>日星期日，澳大利亚总理朱莉娅吉拉德发布了澳大利亚政府的</a:t>
            </a:r>
            <a:r>
              <a:rPr lang="en-AU" sz="3200" dirty="0">
                <a:latin typeface="SimSun" panose="02010600030101010101" pitchFamily="2" charset="-122"/>
                <a:ea typeface="SimSun" panose="02010600030101010101" pitchFamily="2" charset="-122"/>
              </a:rPr>
              <a:t>“</a:t>
            </a:r>
            <a:r>
              <a:rPr lang="zh-CN" altLang="en-US" sz="3200" dirty="0">
                <a:latin typeface="SimSun" panose="02010600030101010101" pitchFamily="2" charset="-122"/>
                <a:ea typeface="SimSun" panose="02010600030101010101" pitchFamily="2" charset="-122"/>
              </a:rPr>
              <a:t>亚洲世纪中的澳大利亚</a:t>
            </a:r>
            <a:r>
              <a:rPr lang="en-AU" sz="3200" dirty="0">
                <a:latin typeface="SimSun" panose="02010600030101010101" pitchFamily="2" charset="-122"/>
                <a:ea typeface="SimSun" panose="02010600030101010101" pitchFamily="2" charset="-122"/>
              </a:rPr>
              <a:t>”</a:t>
            </a:r>
            <a:r>
              <a:rPr lang="zh-CN" altLang="en-US" sz="3200" dirty="0">
                <a:latin typeface="SimSun" panose="02010600030101010101" pitchFamily="2" charset="-122"/>
                <a:ea typeface="SimSun" panose="02010600030101010101" pitchFamily="2" charset="-122"/>
              </a:rPr>
              <a:t>白皮书。</a:t>
            </a:r>
            <a:endParaRPr lang="en-AU" sz="3200" dirty="0">
              <a:latin typeface="SimSun" panose="02010600030101010101" pitchFamily="2" charset="-122"/>
              <a:ea typeface="SimSun" panose="02010600030101010101" pitchFamily="2" charset="-122"/>
            </a:endParaRPr>
          </a:p>
          <a:p>
            <a:r>
              <a:rPr lang="zh-CN" altLang="en-US" sz="3200" dirty="0">
                <a:latin typeface="SimSun" panose="02010600030101010101" pitchFamily="2" charset="-122"/>
                <a:ea typeface="SimSun" panose="02010600030101010101" pitchFamily="2" charset="-122"/>
              </a:rPr>
              <a:t>总理表示，白皮书制定了一项雄心勃勃的计划，以确保澳大利亚在未来几十年利用亚洲世纪提供的机遇变得更加强大。白皮书为澳大利亚制定了到</a:t>
            </a:r>
            <a:r>
              <a:rPr lang="en-AU" sz="3200" dirty="0">
                <a:latin typeface="SimSun" panose="02010600030101010101" pitchFamily="2" charset="-122"/>
                <a:ea typeface="SimSun" panose="02010600030101010101" pitchFamily="2" charset="-122"/>
              </a:rPr>
              <a:t> 2025 </a:t>
            </a:r>
            <a:r>
              <a:rPr lang="zh-CN" altLang="en-US" sz="3200" dirty="0">
                <a:latin typeface="SimSun" panose="02010600030101010101" pitchFamily="2" charset="-122"/>
                <a:ea typeface="SimSun" panose="02010600030101010101" pitchFamily="2" charset="-122"/>
              </a:rPr>
              <a:t>年的一系列目标，以确保澳大利亚能够实现其雄心壮志并在亚洲有效竞争。</a:t>
            </a:r>
            <a:endParaRPr lang="en-AU" sz="3200" dirty="0">
              <a:latin typeface="SimSun" panose="02010600030101010101" pitchFamily="2" charset="-122"/>
              <a:ea typeface="SimSun" panose="02010600030101010101" pitchFamily="2" charset="-122"/>
            </a:endParaRPr>
          </a:p>
          <a:p>
            <a:endParaRPr lang="en-AU" dirty="0"/>
          </a:p>
        </p:txBody>
      </p:sp>
    </p:spTree>
    <p:extLst>
      <p:ext uri="{BB962C8B-B14F-4D97-AF65-F5344CB8AC3E}">
        <p14:creationId xmlns:p14="http://schemas.microsoft.com/office/powerpoint/2010/main" val="9943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a:xfrm>
            <a:off x="1125860" y="1676400"/>
            <a:ext cx="10585176" cy="5064968"/>
          </a:xfrm>
        </p:spPr>
        <p:txBody>
          <a:bodyPr>
            <a:normAutofit fontScale="92500"/>
          </a:bodyPr>
          <a:lstStyle/>
          <a:p>
            <a:r>
              <a:rPr lang="en-AU" dirty="0"/>
              <a:t>Later, Paul Keating took over the efforts of his predecessor and led the development of the National Asian Languages ​​and Studies in Australian Schools (NALSAS) </a:t>
            </a:r>
            <a:r>
              <a:rPr lang="en-AU" dirty="0" smtClean="0"/>
              <a:t>strategy</a:t>
            </a:r>
            <a:r>
              <a:rPr lang="en-US" dirty="0"/>
              <a:t>.</a:t>
            </a:r>
            <a:endParaRPr lang="en-AU" dirty="0" smtClean="0"/>
          </a:p>
          <a:p>
            <a:r>
              <a:rPr lang="en-AU" dirty="0" smtClean="0"/>
              <a:t>Objectives (of NALSAS)</a:t>
            </a:r>
          </a:p>
          <a:p>
            <a:r>
              <a:rPr lang="en-AU" dirty="0" smtClean="0"/>
              <a:t>The </a:t>
            </a:r>
            <a:r>
              <a:rPr lang="en-AU" dirty="0"/>
              <a:t>NALSAS Strategy assisted government and non-government schools to improve participation and proficiency levels in language learning in four targeted Asian languages – Japanese, Modern Standard Chinese, </a:t>
            </a:r>
            <a:r>
              <a:rPr lang="en-AU" dirty="0" smtClean="0"/>
              <a:t>Indonesian </a:t>
            </a:r>
            <a:r>
              <a:rPr lang="en-AU" dirty="0"/>
              <a:t>and Korean, and to support the studies of Asia across the curriculum.</a:t>
            </a:r>
            <a:br>
              <a:rPr lang="en-AU" dirty="0"/>
            </a:br>
            <a:r>
              <a:rPr lang="en-AU" dirty="0"/>
              <a:t/>
            </a:r>
            <a:br>
              <a:rPr lang="en-AU" dirty="0"/>
            </a:br>
            <a:r>
              <a:rPr lang="en-AU" dirty="0"/>
              <a:t>The Strategy aimed to support enhanced and expanded Asian languages and Asian studies provision through all school systems in order to improve </a:t>
            </a:r>
            <a:r>
              <a:rPr lang="en-AU" dirty="0" smtClean="0"/>
              <a:t>Australia‘s </a:t>
            </a:r>
            <a:r>
              <a:rPr lang="en-AU" dirty="0"/>
              <a:t>capacity and preparedness to interact internationally, in particular, with key Asian countries. The four languages were chosen on the basis of regional economic forecasts made by the Department of Foreign Affairs and </a:t>
            </a:r>
            <a:r>
              <a:rPr lang="en-AU" dirty="0" smtClean="0"/>
              <a:t>Trade</a:t>
            </a:r>
            <a:r>
              <a:rPr lang="en-US" dirty="0"/>
              <a:t>.</a:t>
            </a:r>
            <a:endParaRPr lang="en-AU" dirty="0"/>
          </a:p>
        </p:txBody>
      </p:sp>
    </p:spTree>
    <p:extLst>
      <p:ext uri="{BB962C8B-B14F-4D97-AF65-F5344CB8AC3E}">
        <p14:creationId xmlns:p14="http://schemas.microsoft.com/office/powerpoint/2010/main" val="43616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764704"/>
            <a:ext cx="8977063" cy="1143000"/>
          </a:xfrm>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a:xfrm>
            <a:off x="1293813" y="2060848"/>
            <a:ext cx="9601200" cy="4111352"/>
          </a:xfrm>
        </p:spPr>
        <p:txBody>
          <a:bodyPr>
            <a:normAutofit/>
          </a:bodyPr>
          <a:lstStyle/>
          <a:p>
            <a:pPr marL="0" indent="0">
              <a:buNone/>
            </a:pPr>
            <a:r>
              <a:rPr lang="en-AU" dirty="0" smtClean="0"/>
              <a:t>The </a:t>
            </a:r>
            <a:r>
              <a:rPr lang="en-AU" dirty="0"/>
              <a:t>subsequent successors Rudd, Howard (John Howard), Gillard (Julia Gillard) and Abbott (Tony Abbott) made efforts, but they were still unable to reverse the situation, and almost all subsequent policies failed to produce the desired </a:t>
            </a:r>
            <a:r>
              <a:rPr lang="en-AU" dirty="0" smtClean="0"/>
              <a:t>results.</a:t>
            </a:r>
          </a:p>
          <a:p>
            <a:pPr marL="0" indent="0">
              <a:buNone/>
            </a:pPr>
            <a:r>
              <a:rPr lang="en-AU" dirty="0" smtClean="0"/>
              <a:t>Among </a:t>
            </a:r>
            <a:r>
              <a:rPr lang="en-AU" dirty="0"/>
              <a:t>them, Girard published the "Australia in the Asian Century White Paper" (Australia in the Asian Century White Paper) in 2012, advocating "Asian education", including proposing to give priority to the promotion of four Asian languages ​​(Mandarin, Indonesian, Korean, Japanese), so that every child learns an Asian language and understands Asian culture.</a:t>
            </a:r>
          </a:p>
          <a:p>
            <a:endParaRPr lang="en-AU" dirty="0"/>
          </a:p>
        </p:txBody>
      </p:sp>
    </p:spTree>
    <p:extLst>
      <p:ext uri="{BB962C8B-B14F-4D97-AF65-F5344CB8AC3E}">
        <p14:creationId xmlns:p14="http://schemas.microsoft.com/office/powerpoint/2010/main" val="186244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p:txBody>
          <a:bodyPr>
            <a:normAutofit/>
          </a:bodyPr>
          <a:lstStyle/>
          <a:p>
            <a:r>
              <a:rPr lang="en-AU" sz="2800" dirty="0"/>
              <a:t>On Sunday 28 </a:t>
            </a:r>
            <a:r>
              <a:rPr lang="en-AU" sz="2800" dirty="0" smtClean="0"/>
              <a:t>October 2012, </a:t>
            </a:r>
            <a:r>
              <a:rPr lang="en-AU" sz="2800" dirty="0"/>
              <a:t>Australian Prime Minister Julia Gillard released the Australian Government’s “Australia in the Asian Century” White Paper</a:t>
            </a:r>
            <a:r>
              <a:rPr lang="en-AU" sz="2800" dirty="0" smtClean="0"/>
              <a:t>.</a:t>
            </a:r>
            <a:endParaRPr lang="en-AU" sz="2800" dirty="0"/>
          </a:p>
          <a:p>
            <a:r>
              <a:rPr lang="en-AU" sz="2800" dirty="0"/>
              <a:t>The Prime Minister said that the White Paper lays out an ambitious plan to ensure Australia will emerge stronger over the decades ahead, by taking advantage of the opportunities offered by the Asian century. The White Paper sets out a number of targets for Australia to 2025 to ensure Australia can </a:t>
            </a:r>
            <a:r>
              <a:rPr lang="en-AU" sz="2800" dirty="0" err="1"/>
              <a:t>fulfill</a:t>
            </a:r>
            <a:r>
              <a:rPr lang="en-AU" sz="2800" dirty="0"/>
              <a:t> its ambitions and compete effectively within Asia.</a:t>
            </a:r>
          </a:p>
          <a:p>
            <a:endParaRPr lang="en-AU" dirty="0"/>
          </a:p>
        </p:txBody>
      </p:sp>
    </p:spTree>
    <p:extLst>
      <p:ext uri="{BB962C8B-B14F-4D97-AF65-F5344CB8AC3E}">
        <p14:creationId xmlns:p14="http://schemas.microsoft.com/office/powerpoint/2010/main" val="353395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71736"/>
          </a:xfrm>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a:xfrm>
            <a:off x="765820" y="1196752"/>
            <a:ext cx="10729192" cy="5544616"/>
          </a:xfrm>
        </p:spPr>
        <p:txBody>
          <a:bodyPr/>
          <a:lstStyle/>
          <a:p>
            <a:r>
              <a:rPr lang="zh-CN" altLang="en-US" dirty="0" smtClean="0"/>
              <a:t>经</a:t>
            </a:r>
            <a:r>
              <a:rPr lang="zh-CN" altLang="en-US" dirty="0"/>
              <a:t>过多年努力，学习中文的整体情况仍然事与愿违</a:t>
            </a:r>
            <a:r>
              <a:rPr lang="zh-CN" altLang="en-US" dirty="0" smtClean="0"/>
              <a:t>。当然，资</a:t>
            </a:r>
            <a:r>
              <a:rPr lang="zh-CN" altLang="en-US" dirty="0"/>
              <a:t>金未能持续有效投</a:t>
            </a:r>
            <a:r>
              <a:rPr lang="zh-CN" altLang="en-US" dirty="0" smtClean="0"/>
              <a:t>放</a:t>
            </a:r>
            <a:r>
              <a:rPr lang="zh-CN" altLang="en-US" dirty="0"/>
              <a:t>也</a:t>
            </a:r>
            <a:r>
              <a:rPr lang="zh-CN" altLang="en-US" dirty="0" smtClean="0"/>
              <a:t>是造成这种局面的重要原因之一。</a:t>
            </a:r>
            <a:endParaRPr lang="en-US" altLang="zh-CN" dirty="0" smtClean="0"/>
          </a:p>
          <a:p>
            <a:r>
              <a:rPr lang="en-US" altLang="zh-CN" dirty="0" smtClean="0"/>
              <a:t>2019</a:t>
            </a:r>
            <a:r>
              <a:rPr lang="zh-CN" altLang="en-US" dirty="0"/>
              <a:t>年</a:t>
            </a:r>
            <a:r>
              <a:rPr lang="en-US" altLang="zh-CN" dirty="0"/>
              <a:t>5</a:t>
            </a:r>
            <a:r>
              <a:rPr lang="zh-CN" altLang="en-US" dirty="0"/>
              <a:t>月，工党议员</a:t>
            </a:r>
            <a:r>
              <a:rPr lang="en-US" altLang="zh-CN" dirty="0"/>
              <a:t>Chris Bowen</a:t>
            </a:r>
            <a:r>
              <a:rPr lang="zh-CN" altLang="en-US" dirty="0"/>
              <a:t>于联邦政府大选前发表演说</a:t>
            </a:r>
            <a:r>
              <a:rPr lang="zh-CN" altLang="en-US" dirty="0" smtClean="0"/>
              <a:t>，指</a:t>
            </a:r>
            <a:r>
              <a:rPr lang="zh-CN" altLang="en-US" dirty="0"/>
              <a:t>出澳大利亚</a:t>
            </a:r>
            <a:r>
              <a:rPr lang="en-US" altLang="zh-CN" dirty="0"/>
              <a:t>12</a:t>
            </a:r>
            <a:r>
              <a:rPr lang="zh-CN" altLang="en-US" dirty="0"/>
              <a:t>年级学生中文“程度之低”令人遗憾</a:t>
            </a:r>
            <a:r>
              <a:rPr lang="zh-CN" altLang="en-US" dirty="0" smtClean="0"/>
              <a:t>。</a:t>
            </a:r>
            <a:endParaRPr lang="en-US" altLang="zh-CN" dirty="0" smtClean="0"/>
          </a:p>
          <a:p>
            <a:r>
              <a:rPr lang="zh-CN" altLang="en-US" dirty="0" smtClean="0"/>
              <a:t>他说全</a:t>
            </a:r>
            <a:r>
              <a:rPr lang="zh-CN" altLang="en-US" dirty="0"/>
              <a:t>澳只有大约</a:t>
            </a:r>
            <a:r>
              <a:rPr lang="en-US" altLang="zh-CN" dirty="0"/>
              <a:t>130</a:t>
            </a:r>
            <a:r>
              <a:rPr lang="zh-CN" altLang="en-US" dirty="0"/>
              <a:t>名非华裔学生的中文程度流利到足以与中国人谈生意。这数字后来得到当地传媒的印证，认为相当可靠</a:t>
            </a:r>
            <a:r>
              <a:rPr lang="zh-CN" altLang="en-US" dirty="0" smtClean="0"/>
              <a:t>。</a:t>
            </a:r>
            <a:endParaRPr lang="en-US" altLang="zh-CN" dirty="0" smtClean="0"/>
          </a:p>
          <a:p>
            <a:r>
              <a:rPr lang="zh-CN" altLang="en-US" dirty="0"/>
              <a:t>在澳大利亚，中文是继英文之后第二大语言。根据</a:t>
            </a:r>
            <a:r>
              <a:rPr lang="en-US" altLang="zh-CN" dirty="0" smtClean="0"/>
              <a:t>2019</a:t>
            </a:r>
            <a:r>
              <a:rPr lang="zh-CN" altLang="en-US" dirty="0" smtClean="0"/>
              <a:t>年</a:t>
            </a:r>
            <a:r>
              <a:rPr lang="zh-CN" altLang="en-US" dirty="0"/>
              <a:t>的数字，澳大利亚一共</a:t>
            </a:r>
            <a:r>
              <a:rPr lang="zh-CN" altLang="en-US" dirty="0" smtClean="0"/>
              <a:t>有近</a:t>
            </a:r>
            <a:r>
              <a:rPr lang="en-US" altLang="zh-CN" dirty="0" smtClean="0"/>
              <a:t>18</a:t>
            </a:r>
            <a:r>
              <a:rPr lang="zh-CN" altLang="en-US" dirty="0" smtClean="0"/>
              <a:t>万</a:t>
            </a:r>
            <a:r>
              <a:rPr lang="zh-CN" altLang="en-US" dirty="0"/>
              <a:t>学生学习中文，几乎是</a:t>
            </a:r>
            <a:r>
              <a:rPr lang="en-US" altLang="zh-CN" dirty="0"/>
              <a:t>2008</a:t>
            </a:r>
            <a:r>
              <a:rPr lang="zh-CN" altLang="en-US" dirty="0"/>
              <a:t>年数量的两倍，反映国家语言政策有一定成效</a:t>
            </a:r>
            <a:r>
              <a:rPr lang="zh-CN" altLang="en-US" dirty="0" smtClean="0"/>
              <a:t>。</a:t>
            </a:r>
            <a:endParaRPr lang="en-US" altLang="zh-CN" dirty="0" smtClean="0"/>
          </a:p>
          <a:p>
            <a:r>
              <a:rPr lang="zh-CN" altLang="en-US" dirty="0" smtClean="0"/>
              <a:t>然</a:t>
            </a:r>
            <a:r>
              <a:rPr lang="zh-CN" altLang="en-US" dirty="0"/>
              <a:t>而，这些人之中，只有</a:t>
            </a:r>
            <a:r>
              <a:rPr lang="en-US" altLang="zh-CN" dirty="0"/>
              <a:t>4,000</a:t>
            </a:r>
            <a:r>
              <a:rPr lang="zh-CN" altLang="en-US" dirty="0"/>
              <a:t>人属</a:t>
            </a:r>
            <a:r>
              <a:rPr lang="en-US" altLang="zh-CN" dirty="0"/>
              <a:t>12</a:t>
            </a:r>
            <a:r>
              <a:rPr lang="zh-CN" altLang="en-US" dirty="0"/>
              <a:t>年级学生</a:t>
            </a:r>
            <a:r>
              <a:rPr lang="zh-CN" altLang="en-US" dirty="0" smtClean="0"/>
              <a:t>，当</a:t>
            </a:r>
            <a:r>
              <a:rPr lang="zh-CN" altLang="en-US" dirty="0"/>
              <a:t>中只有一成属非华裔的澳大利亚学</a:t>
            </a:r>
            <a:r>
              <a:rPr lang="zh-CN" altLang="en-US" dirty="0" smtClean="0"/>
              <a:t>生，能</a:t>
            </a:r>
            <a:r>
              <a:rPr lang="zh-CN" altLang="en-US" dirty="0"/>
              <a:t>持续学到高中毕业程度的数目偏低，</a:t>
            </a:r>
            <a:r>
              <a:rPr lang="zh-CN" altLang="en-US" dirty="0" smtClean="0"/>
              <a:t>而以</a:t>
            </a:r>
            <a:r>
              <a:rPr lang="zh-CN" altLang="en-US" dirty="0"/>
              <a:t>普遍懂中文的华裔学生占大多数。</a:t>
            </a:r>
          </a:p>
          <a:p>
            <a:endParaRPr lang="en-AU" dirty="0"/>
          </a:p>
        </p:txBody>
      </p:sp>
    </p:spTree>
    <p:extLst>
      <p:ext uri="{BB962C8B-B14F-4D97-AF65-F5344CB8AC3E}">
        <p14:creationId xmlns:p14="http://schemas.microsoft.com/office/powerpoint/2010/main" val="37678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p:txBody>
          <a:bodyPr>
            <a:normAutofit fontScale="85000" lnSpcReduction="20000"/>
          </a:bodyPr>
          <a:lstStyle/>
          <a:p>
            <a:r>
              <a:rPr lang="en-AU" dirty="0"/>
              <a:t>After years of hard work, the overall situation of learning Chinese is still backfired. Of course, the failure of continuous and effective investment of funds is also one of the important reasons for this situation.</a:t>
            </a:r>
          </a:p>
          <a:p>
            <a:r>
              <a:rPr lang="en-AU" dirty="0"/>
              <a:t>In May 2019, </a:t>
            </a:r>
            <a:r>
              <a:rPr lang="en-AU" dirty="0" err="1"/>
              <a:t>Labor</a:t>
            </a:r>
            <a:r>
              <a:rPr lang="en-AU" dirty="0"/>
              <a:t> MP Chris Bowen delivered a speech before the federal government election, pointing out that the "low level" of Australian Grade 12 students' Chinese is regrettable.</a:t>
            </a:r>
          </a:p>
          <a:p>
            <a:r>
              <a:rPr lang="en-AU" dirty="0"/>
              <a:t>He said there were only about 130 non-Chinese students in Australia who were fluent in Mandarin enough to do business with the Chinese. This figure was later confirmed by the local media, which was considered quite reliable.</a:t>
            </a:r>
          </a:p>
          <a:p>
            <a:r>
              <a:rPr lang="en-AU" dirty="0"/>
              <a:t>In Australia, Chinese is the second most spoken language after English. According to 2019 figures, there are nearly 180,000 Australian students learning Chinese, almost twice the number in 2008, reflecting the effectiveness of the national language policy.</a:t>
            </a:r>
          </a:p>
          <a:p>
            <a:r>
              <a:rPr lang="en-AU" dirty="0"/>
              <a:t>However, among these people, only 4,000 are Grade 12 students, and only 10% of them are Australian students of non-Chinese descent.</a:t>
            </a:r>
          </a:p>
          <a:p>
            <a:endParaRPr lang="en-AU" dirty="0"/>
          </a:p>
        </p:txBody>
      </p:sp>
    </p:spTree>
    <p:extLst>
      <p:ext uri="{BB962C8B-B14F-4D97-AF65-F5344CB8AC3E}">
        <p14:creationId xmlns:p14="http://schemas.microsoft.com/office/powerpoint/2010/main" val="22143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p:txBody>
          <a:bodyPr>
            <a:normAutofit fontScale="92500" lnSpcReduction="10000"/>
          </a:bodyPr>
          <a:lstStyle/>
          <a:p>
            <a:r>
              <a:rPr lang="zh-CN" altLang="en-US" dirty="0"/>
              <a:t>澳洲近</a:t>
            </a:r>
            <a:r>
              <a:rPr lang="en-AU" dirty="0"/>
              <a:t>700</a:t>
            </a:r>
            <a:r>
              <a:rPr lang="zh-CN" altLang="en-US" dirty="0"/>
              <a:t>所学校提供中文（</a:t>
            </a:r>
            <a:r>
              <a:rPr lang="en-AU" dirty="0"/>
              <a:t>200</a:t>
            </a:r>
            <a:r>
              <a:rPr lang="zh-CN" altLang="en-US" dirty="0"/>
              <a:t>多所学校（维州学校总数，</a:t>
            </a:r>
            <a:r>
              <a:rPr lang="en-AU" dirty="0"/>
              <a:t>2022</a:t>
            </a:r>
            <a:r>
              <a:rPr lang="zh-CN" altLang="en-US" dirty="0"/>
              <a:t>年</a:t>
            </a:r>
            <a:r>
              <a:rPr lang="en-AU" dirty="0"/>
              <a:t>9614</a:t>
            </a:r>
            <a:r>
              <a:rPr lang="zh-CN" altLang="en-US" dirty="0"/>
              <a:t>所）</a:t>
            </a:r>
            <a:endParaRPr lang="en-AU" dirty="0"/>
          </a:p>
          <a:p>
            <a:r>
              <a:rPr lang="zh-CN" altLang="en-US" dirty="0"/>
              <a:t>澳大利亚约有</a:t>
            </a:r>
            <a:r>
              <a:rPr lang="en-AU" dirty="0"/>
              <a:t> 180,000 </a:t>
            </a:r>
            <a:r>
              <a:rPr lang="zh-CN" altLang="en-US" dirty="0"/>
              <a:t>名从预科到</a:t>
            </a:r>
            <a:r>
              <a:rPr lang="en-AU" dirty="0"/>
              <a:t> 12 </a:t>
            </a:r>
            <a:r>
              <a:rPr lang="zh-CN" altLang="en-US" dirty="0"/>
              <a:t>年级的中文学生（澳大利亚总人数，占</a:t>
            </a:r>
            <a:r>
              <a:rPr lang="en-AU" dirty="0"/>
              <a:t> 4,042 </a:t>
            </a:r>
            <a:r>
              <a:rPr lang="zh-CN" altLang="en-US" dirty="0"/>
              <a:t>人的</a:t>
            </a:r>
            <a:r>
              <a:rPr lang="en-AU" dirty="0"/>
              <a:t> 4.7%</a:t>
            </a:r>
            <a:r>
              <a:rPr lang="zh-CN" altLang="en-US" dirty="0"/>
              <a:t>，</a:t>
            </a:r>
            <a:r>
              <a:rPr lang="en-AU" dirty="0"/>
              <a:t>2022 </a:t>
            </a:r>
            <a:r>
              <a:rPr lang="zh-CN" altLang="en-US" dirty="0"/>
              <a:t>年为</a:t>
            </a:r>
            <a:r>
              <a:rPr lang="en-AU" dirty="0"/>
              <a:t> 512 </a:t>
            </a:r>
            <a:r>
              <a:rPr lang="zh-CN" altLang="en-US" dirty="0"/>
              <a:t>人；大多数学生就读于公立学校</a:t>
            </a:r>
            <a:r>
              <a:rPr lang="en-AU" dirty="0"/>
              <a:t> (64.5%)</a:t>
            </a:r>
            <a:r>
              <a:rPr lang="zh-CN" altLang="en-US" dirty="0"/>
              <a:t>，其次是天主教学校</a:t>
            </a:r>
            <a:r>
              <a:rPr lang="en-AU" dirty="0"/>
              <a:t> (19.7%) </a:t>
            </a:r>
            <a:r>
              <a:rPr lang="zh-CN" altLang="en-US" dirty="0"/>
              <a:t>和独立学校</a:t>
            </a:r>
            <a:r>
              <a:rPr lang="en-AU" dirty="0"/>
              <a:t> (15.9%)</a:t>
            </a:r>
          </a:p>
          <a:p>
            <a:r>
              <a:rPr lang="zh-CN" altLang="en-US" dirty="0"/>
              <a:t>维州开设中文学校多达</a:t>
            </a:r>
            <a:r>
              <a:rPr lang="en-AU" dirty="0"/>
              <a:t>230</a:t>
            </a:r>
            <a:r>
              <a:rPr lang="zh-CN" altLang="en-US" dirty="0"/>
              <a:t>所（</a:t>
            </a:r>
            <a:r>
              <a:rPr lang="en-AU" dirty="0"/>
              <a:t>2022</a:t>
            </a:r>
            <a:r>
              <a:rPr lang="zh-CN" altLang="en-US" dirty="0"/>
              <a:t>年总数：</a:t>
            </a:r>
            <a:r>
              <a:rPr lang="en-AU" dirty="0"/>
              <a:t>2,267</a:t>
            </a:r>
            <a:r>
              <a:rPr lang="zh-CN" altLang="en-US" dirty="0"/>
              <a:t>所）</a:t>
            </a:r>
            <a:endParaRPr lang="en-AU" dirty="0"/>
          </a:p>
          <a:p>
            <a:r>
              <a:rPr lang="zh-CN" altLang="en-US" dirty="0"/>
              <a:t>维州学校中文学生约</a:t>
            </a:r>
            <a:r>
              <a:rPr lang="en-AU" dirty="0"/>
              <a:t>120,000</a:t>
            </a:r>
            <a:r>
              <a:rPr lang="zh-CN" altLang="en-US" dirty="0"/>
              <a:t>人（总数：</a:t>
            </a:r>
            <a:r>
              <a:rPr lang="en-AU" dirty="0"/>
              <a:t>1,006,472</a:t>
            </a:r>
            <a:r>
              <a:rPr lang="zh-CN" altLang="en-US" dirty="0"/>
              <a:t>人）</a:t>
            </a:r>
            <a:endParaRPr lang="en-AU" dirty="0"/>
          </a:p>
          <a:p>
            <a:r>
              <a:rPr lang="zh-CN" altLang="en-US" dirty="0"/>
              <a:t>到</a:t>
            </a:r>
            <a:r>
              <a:rPr lang="en-AU" dirty="0"/>
              <a:t> 12 </a:t>
            </a:r>
            <a:r>
              <a:rPr lang="zh-CN" altLang="en-US" dirty="0"/>
              <a:t>年级时，只有</a:t>
            </a:r>
            <a:r>
              <a:rPr lang="en-AU" dirty="0"/>
              <a:t> 4,149 [2.4% </a:t>
            </a:r>
            <a:r>
              <a:rPr lang="zh-CN" altLang="en-US" dirty="0"/>
              <a:t>的汉语学习者，占学生总数的</a:t>
            </a:r>
            <a:r>
              <a:rPr lang="en-AU" dirty="0"/>
              <a:t> 0.1%] </a:t>
            </a:r>
            <a:r>
              <a:rPr lang="zh-CN" altLang="en-US" dirty="0"/>
              <a:t>仍在学习汉语</a:t>
            </a:r>
            <a:endParaRPr lang="en-AU" dirty="0"/>
          </a:p>
          <a:p>
            <a:r>
              <a:rPr lang="zh-CN" altLang="en-US" dirty="0"/>
              <a:t>全澳华文教师近</a:t>
            </a:r>
            <a:r>
              <a:rPr lang="en-AU" dirty="0"/>
              <a:t>3500</a:t>
            </a:r>
            <a:r>
              <a:rPr lang="zh-CN" altLang="en-US" dirty="0"/>
              <a:t>人（师资比例：所有学科：全校</a:t>
            </a:r>
            <a:r>
              <a:rPr lang="en-AU" dirty="0"/>
              <a:t>1</a:t>
            </a:r>
            <a:r>
              <a:rPr lang="zh-CN" altLang="en-US" dirty="0"/>
              <a:t>至</a:t>
            </a:r>
            <a:r>
              <a:rPr lang="en-AU" dirty="0"/>
              <a:t>13.5</a:t>
            </a:r>
            <a:r>
              <a:rPr lang="zh-CN" altLang="en-US" dirty="0"/>
              <a:t>人；全职教师高达</a:t>
            </a:r>
            <a:r>
              <a:rPr lang="en-AU" dirty="0"/>
              <a:t>68.1%</a:t>
            </a:r>
            <a:r>
              <a:rPr lang="zh-CN" altLang="en-US" dirty="0"/>
              <a:t>）</a:t>
            </a:r>
            <a:endParaRPr lang="en-AU" dirty="0"/>
          </a:p>
          <a:p>
            <a:r>
              <a:rPr lang="zh-CN" altLang="en-US" dirty="0"/>
              <a:t>维多利亚州约有</a:t>
            </a:r>
            <a:r>
              <a:rPr lang="en-AU" dirty="0"/>
              <a:t> 1,000 </a:t>
            </a:r>
            <a:r>
              <a:rPr lang="zh-CN" altLang="en-US" dirty="0"/>
              <a:t>名教职员工（包括兼职和社区学校教职员工）</a:t>
            </a:r>
            <a:endParaRPr lang="en-AU" dirty="0"/>
          </a:p>
          <a:p>
            <a:endParaRPr lang="en-AU" dirty="0"/>
          </a:p>
        </p:txBody>
      </p:sp>
    </p:spTree>
    <p:extLst>
      <p:ext uri="{BB962C8B-B14F-4D97-AF65-F5344CB8AC3E}">
        <p14:creationId xmlns:p14="http://schemas.microsoft.com/office/powerpoint/2010/main" val="25053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p:txBody>
          <a:bodyPr>
            <a:normAutofit fontScale="85000" lnSpcReduction="20000"/>
          </a:bodyPr>
          <a:lstStyle/>
          <a:p>
            <a:r>
              <a:rPr lang="en-AU" dirty="0"/>
              <a:t>Close to 700 schools offering Chinese in Australia (more than 200 schools (total number of schools in </a:t>
            </a:r>
            <a:r>
              <a:rPr lang="en-US" altLang="zh-CN" dirty="0"/>
              <a:t>Victoria</a:t>
            </a:r>
            <a:r>
              <a:rPr lang="en-AU" dirty="0"/>
              <a:t>, 9,614 in 2022)</a:t>
            </a:r>
          </a:p>
          <a:p>
            <a:r>
              <a:rPr lang="en-AU" dirty="0"/>
              <a:t>Approximate 180,000 students of Chinese from prep to Year 12 in Australia (total number in Australia, 4.7% of 4,042, 512 in 2022; the majority of students were enrolled in government schools (64.5%), followed by Catholic schools (19.7%) and independent schools (15.9%)</a:t>
            </a:r>
          </a:p>
          <a:p>
            <a:r>
              <a:rPr lang="en-AU" dirty="0"/>
              <a:t>Up to 230 schools offering Chinese in Victoria (total number: 2,267 in 2022)</a:t>
            </a:r>
          </a:p>
          <a:p>
            <a:r>
              <a:rPr lang="en-AU" dirty="0"/>
              <a:t>About 120,000 students of Chinese in Victorian schools (total: 1,006,472)</a:t>
            </a:r>
          </a:p>
          <a:p>
            <a:r>
              <a:rPr lang="en-AU" dirty="0"/>
              <a:t>By Year 12 only 4,149 [2.4 per cent of the Chinese learners, 0.1 per cent of the total student cohort] are still studying Chinese</a:t>
            </a:r>
          </a:p>
          <a:p>
            <a:r>
              <a:rPr lang="en-AU" dirty="0"/>
              <a:t>Nearly 3,500 teaching staff of Chinese in Australia wide (teacher ratio: all subjects: 1 to 13.5 in all schools; full-time teachers up to 68.1%)</a:t>
            </a:r>
          </a:p>
          <a:p>
            <a:r>
              <a:rPr lang="en-AU" dirty="0"/>
              <a:t>Approximate 1,000 teaching staff in Victoria </a:t>
            </a:r>
            <a:r>
              <a:rPr lang="en-AU" dirty="0" smtClean="0"/>
              <a:t>(including part-time and communities schools)</a:t>
            </a:r>
            <a:endParaRPr lang="en-AU" dirty="0"/>
          </a:p>
          <a:p>
            <a:endParaRPr lang="en-AU" dirty="0"/>
          </a:p>
        </p:txBody>
      </p:sp>
    </p:spTree>
    <p:extLst>
      <p:ext uri="{BB962C8B-B14F-4D97-AF65-F5344CB8AC3E}">
        <p14:creationId xmlns:p14="http://schemas.microsoft.com/office/powerpoint/2010/main" val="42367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81000"/>
            <a:ext cx="10273207" cy="1143000"/>
          </a:xfrm>
        </p:spPr>
        <p:txBody>
          <a:bodyPr>
            <a:normAutofit/>
          </a:bodyPr>
          <a:lstStyle/>
          <a:p>
            <a:r>
              <a:rPr lang="en-AU" sz="3199" dirty="0">
                <a:latin typeface="Algerian" panose="04020705040A02060702" pitchFamily="82" charset="0"/>
              </a:rPr>
              <a:t>Chinese Second Language (CSL) &amp; Second Language Advanced (CSLA) </a:t>
            </a:r>
            <a:r>
              <a:rPr lang="en-GB" sz="3199" dirty="0" smtClean="0">
                <a:latin typeface="Algerian" panose="04020705040A02060702" pitchFamily="82" charset="0"/>
              </a:rPr>
              <a:t>&amp; first language</a:t>
            </a:r>
            <a:endParaRPr lang="en-AU" sz="3199" dirty="0">
              <a:latin typeface="Algerian" panose="04020705040A02060702" pitchFamily="82" charset="0"/>
            </a:endParaRPr>
          </a:p>
        </p:txBody>
      </p:sp>
      <p:graphicFrame>
        <p:nvGraphicFramePr>
          <p:cNvPr id="8" name="Content Placeholder 7"/>
          <p:cNvGraphicFramePr>
            <a:graphicFrameLocks noGrp="1"/>
          </p:cNvGraphicFramePr>
          <p:nvPr>
            <p:ph sz="quarter" idx="13"/>
            <p:extLst/>
          </p:nvPr>
        </p:nvGraphicFramePr>
        <p:xfrm>
          <a:off x="269434" y="1988655"/>
          <a:ext cx="11566557" cy="4868452"/>
        </p:xfrm>
        <a:graphic>
          <a:graphicData uri="http://schemas.openxmlformats.org/drawingml/2006/table">
            <a:tbl>
              <a:tblPr firstRow="1" firstCol="1" bandRow="1">
                <a:tableStyleId>{5C22544A-7EE6-4342-B048-85BDC9FD1C3A}</a:tableStyleId>
              </a:tblPr>
              <a:tblGrid>
                <a:gridCol w="1535597">
                  <a:extLst>
                    <a:ext uri="{9D8B030D-6E8A-4147-A177-3AD203B41FA5}">
                      <a16:colId xmlns:a16="http://schemas.microsoft.com/office/drawing/2014/main" val="210057191"/>
                    </a:ext>
                  </a:extLst>
                </a:gridCol>
                <a:gridCol w="1138689">
                  <a:extLst>
                    <a:ext uri="{9D8B030D-6E8A-4147-A177-3AD203B41FA5}">
                      <a16:colId xmlns:a16="http://schemas.microsoft.com/office/drawing/2014/main" val="3932072628"/>
                    </a:ext>
                  </a:extLst>
                </a:gridCol>
                <a:gridCol w="985298">
                  <a:extLst>
                    <a:ext uri="{9D8B030D-6E8A-4147-A177-3AD203B41FA5}">
                      <a16:colId xmlns:a16="http://schemas.microsoft.com/office/drawing/2014/main" val="3756892914"/>
                    </a:ext>
                  </a:extLst>
                </a:gridCol>
                <a:gridCol w="1014444">
                  <a:extLst>
                    <a:ext uri="{9D8B030D-6E8A-4147-A177-3AD203B41FA5}">
                      <a16:colId xmlns:a16="http://schemas.microsoft.com/office/drawing/2014/main" val="4270527290"/>
                    </a:ext>
                  </a:extLst>
                </a:gridCol>
                <a:gridCol w="986001">
                  <a:extLst>
                    <a:ext uri="{9D8B030D-6E8A-4147-A177-3AD203B41FA5}">
                      <a16:colId xmlns:a16="http://schemas.microsoft.com/office/drawing/2014/main" val="3152035038"/>
                    </a:ext>
                  </a:extLst>
                </a:gridCol>
                <a:gridCol w="815348">
                  <a:extLst>
                    <a:ext uri="{9D8B030D-6E8A-4147-A177-3AD203B41FA5}">
                      <a16:colId xmlns:a16="http://schemas.microsoft.com/office/drawing/2014/main" val="1922502915"/>
                    </a:ext>
                  </a:extLst>
                </a:gridCol>
                <a:gridCol w="739501">
                  <a:extLst>
                    <a:ext uri="{9D8B030D-6E8A-4147-A177-3AD203B41FA5}">
                      <a16:colId xmlns:a16="http://schemas.microsoft.com/office/drawing/2014/main" val="1239213531"/>
                    </a:ext>
                  </a:extLst>
                </a:gridCol>
                <a:gridCol w="1137694">
                  <a:extLst>
                    <a:ext uri="{9D8B030D-6E8A-4147-A177-3AD203B41FA5}">
                      <a16:colId xmlns:a16="http://schemas.microsoft.com/office/drawing/2014/main" val="878851121"/>
                    </a:ext>
                  </a:extLst>
                </a:gridCol>
                <a:gridCol w="1052367">
                  <a:extLst>
                    <a:ext uri="{9D8B030D-6E8A-4147-A177-3AD203B41FA5}">
                      <a16:colId xmlns:a16="http://schemas.microsoft.com/office/drawing/2014/main" val="2073863155"/>
                    </a:ext>
                  </a:extLst>
                </a:gridCol>
                <a:gridCol w="1099772">
                  <a:extLst>
                    <a:ext uri="{9D8B030D-6E8A-4147-A177-3AD203B41FA5}">
                      <a16:colId xmlns:a16="http://schemas.microsoft.com/office/drawing/2014/main" val="300252115"/>
                    </a:ext>
                  </a:extLst>
                </a:gridCol>
                <a:gridCol w="1061846">
                  <a:extLst>
                    <a:ext uri="{9D8B030D-6E8A-4147-A177-3AD203B41FA5}">
                      <a16:colId xmlns:a16="http://schemas.microsoft.com/office/drawing/2014/main" val="1597356914"/>
                    </a:ext>
                  </a:extLst>
                </a:gridCol>
              </a:tblGrid>
              <a:tr h="611060">
                <a:tc>
                  <a:txBody>
                    <a:bodyPr/>
                    <a:lstStyle/>
                    <a:p>
                      <a:pPr>
                        <a:lnSpc>
                          <a:spcPct val="107000"/>
                        </a:lnSpc>
                        <a:spcAft>
                          <a:spcPts val="0"/>
                        </a:spcAft>
                      </a:pPr>
                      <a:r>
                        <a:rPr lang="en-AU" sz="1200">
                          <a:effectLst/>
                        </a:rPr>
                        <a:t> </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2012</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2013</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2014</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2015</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2016</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2017</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2018</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2019</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2020</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2021</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extLst>
                  <a:ext uri="{0D108BD9-81ED-4DB2-BD59-A6C34878D82A}">
                    <a16:rowId xmlns:a16="http://schemas.microsoft.com/office/drawing/2014/main" val="3787733511"/>
                  </a:ext>
                </a:extLst>
              </a:tr>
              <a:tr h="718551">
                <a:tc>
                  <a:txBody>
                    <a:bodyPr/>
                    <a:lstStyle/>
                    <a:p>
                      <a:pPr>
                        <a:lnSpc>
                          <a:spcPct val="107000"/>
                        </a:lnSpc>
                        <a:spcAft>
                          <a:spcPts val="0"/>
                        </a:spcAft>
                      </a:pPr>
                      <a:r>
                        <a:rPr lang="en-AU" sz="1400">
                          <a:effectLst/>
                        </a:rPr>
                        <a:t>Chinese Second Language</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912</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970</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972</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857</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861</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784</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751</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756</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647</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621</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extLst>
                  <a:ext uri="{0D108BD9-81ED-4DB2-BD59-A6C34878D82A}">
                    <a16:rowId xmlns:a16="http://schemas.microsoft.com/office/drawing/2014/main" val="1715017324"/>
                  </a:ext>
                </a:extLst>
              </a:tr>
              <a:tr h="961743">
                <a:tc>
                  <a:txBody>
                    <a:bodyPr/>
                    <a:lstStyle/>
                    <a:p>
                      <a:pPr>
                        <a:lnSpc>
                          <a:spcPct val="107000"/>
                        </a:lnSpc>
                        <a:spcAft>
                          <a:spcPts val="0"/>
                        </a:spcAft>
                      </a:pPr>
                      <a:r>
                        <a:rPr lang="en-AU" sz="1400">
                          <a:effectLst/>
                        </a:rPr>
                        <a:t>Chinese Second Language Advanced</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435</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481</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478</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530</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439</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544</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499</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566</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571</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610</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extLst>
                  <a:ext uri="{0D108BD9-81ED-4DB2-BD59-A6C34878D82A}">
                    <a16:rowId xmlns:a16="http://schemas.microsoft.com/office/drawing/2014/main" val="4035835689"/>
                  </a:ext>
                </a:extLst>
              </a:tr>
              <a:tr h="1236393">
                <a:tc>
                  <a:txBody>
                    <a:bodyPr/>
                    <a:lstStyle/>
                    <a:p>
                      <a:pPr>
                        <a:lnSpc>
                          <a:spcPct val="107000"/>
                        </a:lnSpc>
                        <a:spcAft>
                          <a:spcPts val="0"/>
                        </a:spcAft>
                      </a:pPr>
                      <a:r>
                        <a:rPr lang="en-AU" sz="1400">
                          <a:effectLst/>
                        </a:rPr>
                        <a:t>Chinese Frist Language </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1,669</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1,566</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1,618</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1,895</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1,879</a:t>
                      </a:r>
                      <a:endParaRPr lang="en-AU" sz="1100">
                        <a:effectLst/>
                      </a:endParaRPr>
                    </a:p>
                    <a:p>
                      <a:pPr algn="ctr">
                        <a:lnSpc>
                          <a:spcPct val="107000"/>
                        </a:lnSpc>
                        <a:spcAft>
                          <a:spcPts val="0"/>
                        </a:spcAft>
                      </a:pPr>
                      <a:r>
                        <a:rPr lang="en-AU" sz="1800">
                          <a:effectLst/>
                        </a:rPr>
                        <a:t>95</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2,070</a:t>
                      </a:r>
                      <a:endParaRPr lang="en-AU" sz="1100">
                        <a:effectLst/>
                      </a:endParaRPr>
                    </a:p>
                    <a:p>
                      <a:pPr algn="ctr">
                        <a:lnSpc>
                          <a:spcPct val="107000"/>
                        </a:lnSpc>
                        <a:spcAft>
                          <a:spcPts val="0"/>
                        </a:spcAft>
                      </a:pPr>
                      <a:r>
                        <a:rPr lang="en-AU" sz="1800">
                          <a:effectLst/>
                        </a:rPr>
                        <a:t>117</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2,140</a:t>
                      </a:r>
                      <a:endParaRPr lang="en-AU" sz="1100" dirty="0">
                        <a:effectLst/>
                      </a:endParaRPr>
                    </a:p>
                    <a:p>
                      <a:pPr algn="ctr">
                        <a:lnSpc>
                          <a:spcPct val="107000"/>
                        </a:lnSpc>
                        <a:spcAft>
                          <a:spcPts val="0"/>
                        </a:spcAft>
                      </a:pPr>
                      <a:r>
                        <a:rPr lang="en-AU" sz="1800" dirty="0">
                          <a:effectLst/>
                        </a:rPr>
                        <a:t>152</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1,813</a:t>
                      </a:r>
                      <a:endParaRPr lang="en-AU" sz="1100">
                        <a:effectLst/>
                      </a:endParaRPr>
                    </a:p>
                    <a:p>
                      <a:pPr algn="ctr">
                        <a:lnSpc>
                          <a:spcPct val="107000"/>
                        </a:lnSpc>
                        <a:spcAft>
                          <a:spcPts val="0"/>
                        </a:spcAft>
                      </a:pPr>
                      <a:r>
                        <a:rPr lang="en-AU" sz="1800">
                          <a:effectLst/>
                        </a:rPr>
                        <a:t>301</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1,420</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a:effectLst/>
                        </a:rPr>
                        <a:t>1,125</a:t>
                      </a:r>
                      <a:endParaRPr lang="en-AU" sz="1100">
                        <a:effectLst/>
                        <a:latin typeface="Calibri" panose="020F0502020204030204" pitchFamily="34" charset="0"/>
                        <a:ea typeface="DengXian"/>
                        <a:cs typeface="Times New Roman" panose="02020603050405020304" pitchFamily="18" charset="0"/>
                      </a:endParaRPr>
                    </a:p>
                  </a:txBody>
                  <a:tcPr marL="68562" marR="68562" marT="0" marB="0"/>
                </a:tc>
                <a:extLst>
                  <a:ext uri="{0D108BD9-81ED-4DB2-BD59-A6C34878D82A}">
                    <a16:rowId xmlns:a16="http://schemas.microsoft.com/office/drawing/2014/main" val="1398077961"/>
                  </a:ext>
                </a:extLst>
              </a:tr>
              <a:tr h="1340705">
                <a:tc>
                  <a:txBody>
                    <a:bodyPr/>
                    <a:lstStyle/>
                    <a:p>
                      <a:pPr>
                        <a:lnSpc>
                          <a:spcPct val="107000"/>
                        </a:lnSpc>
                        <a:spcAft>
                          <a:spcPts val="0"/>
                        </a:spcAft>
                      </a:pPr>
                      <a:r>
                        <a:rPr lang="en-AU" sz="1400" dirty="0">
                          <a:effectLst/>
                        </a:rPr>
                        <a:t>Chinese Language, Culture &amp; </a:t>
                      </a:r>
                      <a:r>
                        <a:rPr lang="en-AU" sz="1400" dirty="0" err="1">
                          <a:effectLst/>
                        </a:rPr>
                        <a:t>Scociety</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 </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 </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 </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 </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 </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 </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63</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126</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800" dirty="0">
                          <a:effectLst/>
                        </a:rPr>
                        <a:t>123</a:t>
                      </a:r>
                      <a:endParaRPr lang="en-AU" sz="1100" dirty="0">
                        <a:effectLst/>
                      </a:endParaRPr>
                    </a:p>
                    <a:p>
                      <a:pPr algn="ctr">
                        <a:lnSpc>
                          <a:spcPct val="107000"/>
                        </a:lnSpc>
                        <a:spcAft>
                          <a:spcPts val="0"/>
                        </a:spcAft>
                      </a:pPr>
                      <a:r>
                        <a:rPr lang="en-AU" sz="1200" dirty="0">
                          <a:effectLst/>
                        </a:rPr>
                        <a:t>(31 schools</a:t>
                      </a:r>
                      <a:r>
                        <a:rPr lang="en-AU" sz="1800" dirty="0">
                          <a:effectLst/>
                        </a:rPr>
                        <a:t>)</a:t>
                      </a:r>
                      <a:endParaRPr lang="en-AU" sz="1100" dirty="0">
                        <a:effectLst/>
                        <a:latin typeface="Calibri" panose="020F0502020204030204" pitchFamily="34" charset="0"/>
                        <a:ea typeface="DengXian"/>
                        <a:cs typeface="Times New Roman" panose="02020603050405020304" pitchFamily="18" charset="0"/>
                      </a:endParaRPr>
                    </a:p>
                  </a:txBody>
                  <a:tcPr marL="68562" marR="68562" marT="0" marB="0"/>
                </a:tc>
                <a:tc>
                  <a:txBody>
                    <a:bodyPr/>
                    <a:lstStyle/>
                    <a:p>
                      <a:pPr algn="ctr">
                        <a:lnSpc>
                          <a:spcPct val="107000"/>
                        </a:lnSpc>
                        <a:spcAft>
                          <a:spcPts val="0"/>
                        </a:spcAft>
                      </a:pPr>
                      <a:r>
                        <a:rPr lang="en-AU" sz="1200" dirty="0" smtClean="0">
                          <a:solidFill>
                            <a:srgbClr val="FF0000"/>
                          </a:solidFill>
                          <a:effectLst/>
                        </a:rPr>
                        <a:t>about: </a:t>
                      </a:r>
                      <a:r>
                        <a:rPr lang="en-AU" sz="1800" dirty="0" smtClean="0">
                          <a:solidFill>
                            <a:srgbClr val="FF0000"/>
                          </a:solidFill>
                          <a:effectLst/>
                        </a:rPr>
                        <a:t>140</a:t>
                      </a:r>
                    </a:p>
                    <a:p>
                      <a:pPr algn="ctr">
                        <a:lnSpc>
                          <a:spcPct val="107000"/>
                        </a:lnSpc>
                        <a:spcAft>
                          <a:spcPts val="0"/>
                        </a:spcAft>
                      </a:pPr>
                      <a:r>
                        <a:rPr lang="en-AU" sz="1400" dirty="0" smtClean="0">
                          <a:solidFill>
                            <a:srgbClr val="FF0000"/>
                          </a:solidFill>
                          <a:effectLst/>
                          <a:latin typeface="Calibri" panose="020F0502020204030204" pitchFamily="34" charset="0"/>
                          <a:ea typeface="DengXian"/>
                          <a:cs typeface="Times New Roman" panose="02020603050405020304" pitchFamily="18" charset="0"/>
                        </a:rPr>
                        <a:t>(41 </a:t>
                      </a:r>
                      <a:r>
                        <a:rPr lang="en-AU" sz="1200" dirty="0" smtClean="0">
                          <a:solidFill>
                            <a:srgbClr val="FF0000"/>
                          </a:solidFill>
                          <a:effectLst/>
                          <a:latin typeface="Calibri" panose="020F0502020204030204" pitchFamily="34" charset="0"/>
                          <a:ea typeface="DengXian"/>
                          <a:cs typeface="Times New Roman" panose="02020603050405020304" pitchFamily="18" charset="0"/>
                        </a:rPr>
                        <a:t>schools)</a:t>
                      </a:r>
                      <a:endParaRPr lang="en-AU" sz="1200" dirty="0">
                        <a:solidFill>
                          <a:srgbClr val="FF0000"/>
                        </a:solidFill>
                        <a:effectLst/>
                        <a:latin typeface="Calibri" panose="020F0502020204030204" pitchFamily="34" charset="0"/>
                        <a:ea typeface="DengXian"/>
                        <a:cs typeface="Times New Roman" panose="02020603050405020304" pitchFamily="18" charset="0"/>
                      </a:endParaRPr>
                    </a:p>
                  </a:txBody>
                  <a:tcPr marL="68562" marR="68562" marT="0" marB="0"/>
                </a:tc>
                <a:extLst>
                  <a:ext uri="{0D108BD9-81ED-4DB2-BD59-A6C34878D82A}">
                    <a16:rowId xmlns:a16="http://schemas.microsoft.com/office/drawing/2014/main" val="1049002382"/>
                  </a:ext>
                </a:extLst>
              </a:tr>
            </a:tbl>
          </a:graphicData>
        </a:graphic>
      </p:graphicFrame>
      <p:sp>
        <p:nvSpPr>
          <p:cNvPr id="9" name="Rectangle 3"/>
          <p:cNvSpPr>
            <a:spLocks noChangeArrowheads="1"/>
          </p:cNvSpPr>
          <p:nvPr/>
        </p:nvSpPr>
        <p:spPr bwMode="auto">
          <a:xfrm>
            <a:off x="-3173450" y="44879"/>
            <a:ext cx="18645046"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ctr" anchorCtr="0" compatLnSpc="1">
            <a:prstTxWarp prst="textNoShape">
              <a:avLst/>
            </a:prstTxWarp>
            <a:spAutoFit/>
          </a:bodyPr>
          <a:lstStyle/>
          <a:p>
            <a:endParaRPr lang="en-AU" sz="1799"/>
          </a:p>
        </p:txBody>
      </p:sp>
    </p:spTree>
    <p:extLst>
      <p:ext uri="{BB962C8B-B14F-4D97-AF65-F5344CB8AC3E}">
        <p14:creationId xmlns:p14="http://schemas.microsoft.com/office/powerpoint/2010/main" val="326673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71736"/>
          </a:xfrm>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a:xfrm>
            <a:off x="765820" y="1196752"/>
            <a:ext cx="10729192" cy="5472608"/>
          </a:xfrm>
        </p:spPr>
        <p:txBody>
          <a:bodyPr>
            <a:normAutofit lnSpcReduction="10000"/>
          </a:bodyPr>
          <a:lstStyle/>
          <a:p>
            <a:r>
              <a:rPr lang="zh-CN" altLang="en-US" b="1" dirty="0"/>
              <a:t>对华疑虑　青年更热衷学日语　</a:t>
            </a:r>
            <a:endParaRPr lang="zh-CN" altLang="en-US" dirty="0"/>
          </a:p>
          <a:p>
            <a:r>
              <a:rPr lang="zh-CN" altLang="en-US" dirty="0" smtClean="0"/>
              <a:t>中</a:t>
            </a:r>
            <a:r>
              <a:rPr lang="zh-CN" altLang="en-US" dirty="0"/>
              <a:t>文对英语人士来</a:t>
            </a:r>
            <a:r>
              <a:rPr lang="zh-CN" altLang="en-US" dirty="0" smtClean="0"/>
              <a:t>说普遍认为是一</a:t>
            </a:r>
            <a:r>
              <a:rPr lang="zh-CN" altLang="en-US" dirty="0"/>
              <a:t>门非常难学的语言，汉字有着陌生且复杂的书写及语音系统，想要完全熟练运用更是艰难。长期被本地华人“比下去”的心态，也导致非华裔澳大利亚人欠缺学中文的动力</a:t>
            </a:r>
            <a:r>
              <a:rPr lang="zh-CN" altLang="en-US" dirty="0" smtClean="0"/>
              <a:t>。</a:t>
            </a:r>
            <a:endParaRPr lang="en-US" altLang="zh-CN" dirty="0" smtClean="0"/>
          </a:p>
          <a:p>
            <a:r>
              <a:rPr lang="zh-CN" altLang="en-US" dirty="0" smtClean="0"/>
              <a:t>相</a:t>
            </a:r>
            <a:r>
              <a:rPr lang="zh-CN" altLang="en-US" dirty="0"/>
              <a:t>比之下，学习罗曼语系的西班牙语、法语，或者日耳曼语系的德语，会较容易。在亚洲语言之中，澳大利亚年轻人更为热衷于学习发音更容易、更具文化吸引力的日语</a:t>
            </a:r>
            <a:r>
              <a:rPr lang="zh-CN" altLang="en-US" dirty="0" smtClean="0"/>
              <a:t>。</a:t>
            </a:r>
            <a:endParaRPr lang="en-US" altLang="zh-CN" dirty="0" smtClean="0"/>
          </a:p>
          <a:p>
            <a:r>
              <a:rPr lang="zh-CN" altLang="en-US" dirty="0"/>
              <a:t>自</a:t>
            </a:r>
            <a:r>
              <a:rPr lang="en-US" altLang="zh-CN" dirty="0"/>
              <a:t>2017</a:t>
            </a:r>
            <a:r>
              <a:rPr lang="zh-CN" altLang="en-US" dirty="0"/>
              <a:t>年以</a:t>
            </a:r>
            <a:r>
              <a:rPr lang="zh-CN" altLang="en-US" dirty="0" smtClean="0"/>
              <a:t>来随着中</a:t>
            </a:r>
            <a:r>
              <a:rPr lang="zh-CN" altLang="en-US" dirty="0"/>
              <a:t>澳紧张关系不断升级</a:t>
            </a:r>
            <a:endParaRPr lang="en-US" altLang="zh-CN" dirty="0"/>
          </a:p>
          <a:p>
            <a:r>
              <a:rPr lang="zh-CN" altLang="en-US" dirty="0" smtClean="0"/>
              <a:t>比如：堪</a:t>
            </a:r>
            <a:r>
              <a:rPr lang="zh-CN" altLang="en-US" dirty="0"/>
              <a:t>培拉呼吁对新冠疫情来源展开国际调查</a:t>
            </a:r>
            <a:endParaRPr lang="en-US" altLang="zh-CN" dirty="0"/>
          </a:p>
          <a:p>
            <a:r>
              <a:rPr lang="zh-CN" altLang="en-US" dirty="0"/>
              <a:t>中国由此对澳洲出口进行贸易制裁，两国紧张关系</a:t>
            </a:r>
            <a:r>
              <a:rPr lang="zh-CN" altLang="en-US" dirty="0" smtClean="0"/>
              <a:t>更趋恶</a:t>
            </a:r>
            <a:r>
              <a:rPr lang="zh-CN" altLang="en-US" dirty="0"/>
              <a:t>化</a:t>
            </a:r>
            <a:endParaRPr lang="en-US" altLang="zh-CN" dirty="0"/>
          </a:p>
          <a:p>
            <a:r>
              <a:rPr lang="zh-CN" altLang="en-US" dirty="0" smtClean="0"/>
              <a:t>澳</a:t>
            </a:r>
            <a:r>
              <a:rPr lang="zh-CN" altLang="en-US" dirty="0"/>
              <a:t>洲学生对中国文化和汉语的学习激情日渐消退</a:t>
            </a:r>
            <a:endParaRPr lang="en-US" altLang="zh-CN" dirty="0"/>
          </a:p>
          <a:p>
            <a:r>
              <a:rPr lang="zh-CN" altLang="en-US" dirty="0"/>
              <a:t>越来越多的澳洲人开始抗拒学习中文</a:t>
            </a:r>
            <a:r>
              <a:rPr lang="zh-CN" altLang="en-US" dirty="0" smtClean="0"/>
              <a:t>课， 一</a:t>
            </a:r>
            <a:r>
              <a:rPr lang="zh-CN" altLang="en-US" dirty="0"/>
              <a:t>些澳洲高中生在选择</a:t>
            </a:r>
            <a:r>
              <a:rPr lang="en-US" altLang="zh-CN" dirty="0"/>
              <a:t>VCE</a:t>
            </a:r>
            <a:r>
              <a:rPr lang="zh-CN" altLang="en-US" dirty="0"/>
              <a:t>第二语言课程时，放弃了中文课</a:t>
            </a:r>
          </a:p>
          <a:p>
            <a:endParaRPr lang="en-US" altLang="zh-CN" dirty="0" smtClean="0"/>
          </a:p>
          <a:p>
            <a:endParaRPr lang="zh-CN" altLang="en-US" dirty="0"/>
          </a:p>
          <a:p>
            <a:endParaRPr lang="en-AU" dirty="0"/>
          </a:p>
        </p:txBody>
      </p:sp>
    </p:spTree>
    <p:extLst>
      <p:ext uri="{BB962C8B-B14F-4D97-AF65-F5344CB8AC3E}">
        <p14:creationId xmlns:p14="http://schemas.microsoft.com/office/powerpoint/2010/main" val="236119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71736"/>
          </a:xfrm>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a:xfrm>
            <a:off x="1341884" y="1412776"/>
            <a:ext cx="9601200" cy="4495800"/>
          </a:xfrm>
        </p:spPr>
        <p:txBody>
          <a:bodyPr/>
          <a:lstStyle/>
          <a:p>
            <a:r>
              <a:rPr lang="en-US" altLang="zh-CN" dirty="0" smtClean="0"/>
              <a:t>1. </a:t>
            </a:r>
            <a:r>
              <a:rPr lang="zh-CN" altLang="en-US" sz="3200" dirty="0" smtClean="0"/>
              <a:t>政府的态度与政策   </a:t>
            </a:r>
            <a:endParaRPr lang="en-US" altLang="zh-CN" sz="3200" dirty="0" smtClean="0"/>
          </a:p>
          <a:p>
            <a:r>
              <a:rPr lang="en-US" altLang="zh-CN" sz="3200" dirty="0" smtClean="0"/>
              <a:t>2. </a:t>
            </a:r>
            <a:r>
              <a:rPr lang="zh-CN" altLang="en-US" sz="3200" dirty="0" smtClean="0"/>
              <a:t>学生问题与应对之道</a:t>
            </a:r>
            <a:endParaRPr lang="en-US" altLang="zh-CN" sz="3200" dirty="0" smtClean="0"/>
          </a:p>
          <a:p>
            <a:r>
              <a:rPr lang="en-US" altLang="zh-CN" sz="3200" dirty="0" smtClean="0"/>
              <a:t>3. </a:t>
            </a:r>
            <a:r>
              <a:rPr lang="zh-CN" altLang="en-US" sz="3200" dirty="0" smtClean="0"/>
              <a:t>师资问题与解决方法</a:t>
            </a:r>
            <a:endParaRPr lang="en-US" altLang="zh-CN" sz="3200" dirty="0" smtClean="0"/>
          </a:p>
          <a:p>
            <a:r>
              <a:rPr lang="en-US" altLang="zh-CN" sz="3200" dirty="0" smtClean="0"/>
              <a:t>4. </a:t>
            </a:r>
            <a:r>
              <a:rPr lang="zh-CN" altLang="en-US" sz="3200" dirty="0" smtClean="0"/>
              <a:t>教材问题与策略</a:t>
            </a:r>
            <a:endParaRPr lang="en-US" altLang="zh-CN" sz="3200" dirty="0" smtClean="0"/>
          </a:p>
          <a:p>
            <a:r>
              <a:rPr lang="en-US" altLang="zh-CN" sz="3200" dirty="0" smtClean="0"/>
              <a:t>5. </a:t>
            </a:r>
            <a:r>
              <a:rPr lang="zh-CN" altLang="en-US" sz="3200" dirty="0" smtClean="0"/>
              <a:t>教法问题与改进措施</a:t>
            </a:r>
            <a:endParaRPr lang="en-AU" altLang="zh-CN" sz="3200" dirty="0" smtClean="0"/>
          </a:p>
          <a:p>
            <a:endParaRPr lang="en-AU" sz="3200" dirty="0"/>
          </a:p>
        </p:txBody>
      </p:sp>
    </p:spTree>
    <p:extLst>
      <p:ext uri="{BB962C8B-B14F-4D97-AF65-F5344CB8AC3E}">
        <p14:creationId xmlns:p14="http://schemas.microsoft.com/office/powerpoint/2010/main" val="427768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p:txBody>
          <a:bodyPr>
            <a:normAutofit fontScale="70000" lnSpcReduction="20000"/>
          </a:bodyPr>
          <a:lstStyle/>
          <a:p>
            <a:r>
              <a:rPr lang="en-AU" b="1" dirty="0"/>
              <a:t>Doubts about </a:t>
            </a:r>
            <a:r>
              <a:rPr lang="en-AU" b="1" dirty="0" smtClean="0"/>
              <a:t>China.  </a:t>
            </a:r>
            <a:r>
              <a:rPr lang="en-AU" b="1" dirty="0"/>
              <a:t>Young people are more interested in learning Japanese</a:t>
            </a:r>
          </a:p>
          <a:p>
            <a:r>
              <a:rPr lang="en-AU" dirty="0"/>
              <a:t>Chinese is generally considered to be a very difficult language for English speakers. Chinese characters have an unfamiliar and complex writing and phonetic system, and it is even more difficult to use them fully proficiently. The long-term mentality of being "compared" by local Chinese has also led to a lack of motivation for non-Chinese Australians to learn Chinese.</a:t>
            </a:r>
          </a:p>
          <a:p>
            <a:r>
              <a:rPr lang="en-AU" dirty="0"/>
              <a:t>In contrast, it is easier to learn Spanish and French from the Romance languages, or German from the Germanic languages. Among Asian languages, young Australians are more interested in learning Japanese, which is easier to pronounce and more culturally appealing.</a:t>
            </a:r>
          </a:p>
          <a:p>
            <a:r>
              <a:rPr lang="en-AU" dirty="0"/>
              <a:t>As China-Australia tensions have escalated since 2017</a:t>
            </a:r>
          </a:p>
          <a:p>
            <a:r>
              <a:rPr lang="en-AU" dirty="0"/>
              <a:t>Case in point: Canberra calls for an international inquiry into the origin of coronavirus outbreak</a:t>
            </a:r>
          </a:p>
          <a:p>
            <a:r>
              <a:rPr lang="en-AU" dirty="0"/>
              <a:t>China imposes trade sanctions on Australian exports as a result, tensions between the two countries worsen</a:t>
            </a:r>
          </a:p>
          <a:p>
            <a:r>
              <a:rPr lang="en-AU" dirty="0"/>
              <a:t>Australian students' enthusiasm for learning Chinese culture and the Chinese language is fading</a:t>
            </a:r>
          </a:p>
          <a:p>
            <a:r>
              <a:rPr lang="en-AU" dirty="0"/>
              <a:t>More and more Australians are beginning to resist learning Chinese. Some Australian high school students have given up Chinese when choosing VCE second language courses.</a:t>
            </a:r>
          </a:p>
          <a:p>
            <a:endParaRPr lang="en-AU" dirty="0"/>
          </a:p>
        </p:txBody>
      </p:sp>
    </p:spTree>
    <p:extLst>
      <p:ext uri="{BB962C8B-B14F-4D97-AF65-F5344CB8AC3E}">
        <p14:creationId xmlns:p14="http://schemas.microsoft.com/office/powerpoint/2010/main" val="329269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599728"/>
          </a:xfrm>
        </p:spPr>
        <p:txBody>
          <a:bodyPr>
            <a:normAutofit fontScale="90000"/>
          </a:bodyPr>
          <a:lstStyle/>
          <a:p>
            <a:r>
              <a:rPr lang="zh-CN" altLang="en-US" sz="4000" b="1" dirty="0"/>
              <a:t>澳洲中小学中文教</a:t>
            </a:r>
            <a:r>
              <a:rPr lang="zh-CN" altLang="en-US" sz="4000" b="1" dirty="0" smtClean="0"/>
              <a:t>育面</a:t>
            </a:r>
            <a:r>
              <a:rPr lang="zh-CN" altLang="en-US" sz="4000" b="1" dirty="0"/>
              <a:t>临的问题与挑战</a:t>
            </a:r>
            <a:endParaRPr lang="en-US" sz="4000" b="1" dirty="0"/>
          </a:p>
        </p:txBody>
      </p:sp>
      <p:sp>
        <p:nvSpPr>
          <p:cNvPr id="14" name="Content Placeholder 13"/>
          <p:cNvSpPr>
            <a:spLocks noGrp="1"/>
          </p:cNvSpPr>
          <p:nvPr>
            <p:ph idx="1"/>
          </p:nvPr>
        </p:nvSpPr>
        <p:spPr>
          <a:xfrm>
            <a:off x="837828" y="1268760"/>
            <a:ext cx="10513168" cy="5400600"/>
          </a:xfrm>
        </p:spPr>
        <p:txBody>
          <a:bodyPr/>
          <a:lstStyle/>
          <a:p>
            <a:pPr marL="0" indent="0">
              <a:buNone/>
            </a:pPr>
            <a:r>
              <a:rPr lang="zh-CN" altLang="en-US" sz="2800" dirty="0" smtClean="0"/>
              <a:t>更</a:t>
            </a:r>
            <a:r>
              <a:rPr lang="zh-CN" altLang="en-US" sz="2800" dirty="0"/>
              <a:t>值得关注的是</a:t>
            </a:r>
            <a:r>
              <a:rPr lang="zh-CN" altLang="en-US" sz="2800" dirty="0" smtClean="0"/>
              <a:t>，随</a:t>
            </a:r>
            <a:r>
              <a:rPr lang="zh-CN" altLang="en-US" sz="2800" dirty="0"/>
              <a:t>着中澳关系恶化，澳大利亚的华语教育也变得政治化，学中文被视为亲中、亲共，削弱国家的欧裔文化及英语系（</a:t>
            </a:r>
            <a:r>
              <a:rPr lang="en-US" altLang="zh-CN" sz="2800" dirty="0"/>
              <a:t>Anglophone</a:t>
            </a:r>
            <a:r>
              <a:rPr lang="zh-CN" altLang="en-US" sz="2800" dirty="0"/>
              <a:t>）的身份认同。澳大利亚多间大学都有设立孔子学院，过去两年亦不断受到澳大利亚政府审查，部份州政府更叫停孔子学院提供的中文课程</a:t>
            </a:r>
            <a:r>
              <a:rPr lang="zh-CN" altLang="en-US" sz="2800" dirty="0" smtClean="0"/>
              <a:t>。</a:t>
            </a:r>
            <a:endParaRPr lang="en-US" altLang="zh-CN" sz="2800" dirty="0" smtClean="0"/>
          </a:p>
          <a:p>
            <a:pPr marL="0" indent="0">
              <a:buNone/>
            </a:pPr>
            <a:r>
              <a:rPr lang="zh-CN" altLang="en-US" sz="2800" dirty="0"/>
              <a:t>一</a:t>
            </a:r>
            <a:r>
              <a:rPr lang="zh-CN" altLang="en-US" sz="2800" dirty="0" smtClean="0"/>
              <a:t>些学者认为：</a:t>
            </a:r>
            <a:r>
              <a:rPr lang="zh-CN" altLang="en-US" sz="2800" dirty="0"/>
              <a:t>澳大利亚在美中竞争中坚定地选择了美国，更多是基于澳洲政界对于意识形态、价值观、文化选择的结果，这是一个长期事实，过去几十年一概如</a:t>
            </a:r>
            <a:r>
              <a:rPr lang="zh-CN" altLang="en-US" sz="2800" dirty="0" smtClean="0"/>
              <a:t>此。</a:t>
            </a:r>
            <a:endParaRPr lang="en-US" altLang="zh-CN" sz="2800" dirty="0" smtClean="0"/>
          </a:p>
          <a:p>
            <a:pPr marL="0" indent="0">
              <a:buNone/>
            </a:pPr>
            <a:r>
              <a:rPr lang="zh-CN" altLang="en-US" sz="2800" dirty="0" smtClean="0"/>
              <a:t>但是澳大利亚可以借鉴新加坡的做法：</a:t>
            </a:r>
            <a:r>
              <a:rPr lang="zh-CN" altLang="en-US" sz="2800" dirty="0"/>
              <a:t>李显</a:t>
            </a:r>
            <a:r>
              <a:rPr lang="zh-CN" altLang="en-US" sz="2800" dirty="0" smtClean="0"/>
              <a:t>龙曾对澳洲总理说，“你</a:t>
            </a:r>
            <a:r>
              <a:rPr lang="zh-CN" altLang="en-US" sz="2800" dirty="0"/>
              <a:t>不能让中国成为你的样子，你也成不了中国的样子。</a:t>
            </a:r>
            <a:r>
              <a:rPr lang="en-US" altLang="zh-CN" sz="2800" dirty="0"/>
              <a:t>"</a:t>
            </a:r>
            <a:endParaRPr lang="en-US" altLang="zh-CN" sz="2800" dirty="0" smtClean="0"/>
          </a:p>
          <a:p>
            <a:endParaRPr lang="en-US" altLang="zh-CN" dirty="0" smtClean="0"/>
          </a:p>
          <a:p>
            <a:endParaRPr lang="zh-CN" altLang="en-US" dirty="0"/>
          </a:p>
          <a:p>
            <a:endParaRPr lang="en-US" altLang="zh-CN" dirty="0" smtClean="0"/>
          </a:p>
          <a:p>
            <a:endParaRPr lang="en-US" altLang="zh-CN" dirty="0" smtClean="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p:txBody>
          <a:bodyPr>
            <a:normAutofit fontScale="92500" lnSpcReduction="20000"/>
          </a:bodyPr>
          <a:lstStyle/>
          <a:p>
            <a:r>
              <a:rPr lang="en-AU" dirty="0"/>
              <a:t>What is more noteworthy is that with the deterioration of Sino-Australian relations, Chinese education in Australia has also become politicized. Learning Chinese is regarded as pro-China and pro-Communist, weakening the country’s European culture and Anglophone identity. Many universities in Australia have set up Confucius Institutes, and they have been continuously scrutinized by the Australian government in the past two years. Some state governments have even stopped the Chinese courses provided by the Confucius Institutes.</a:t>
            </a:r>
          </a:p>
          <a:p>
            <a:r>
              <a:rPr lang="en-AU" dirty="0"/>
              <a:t>Some scholars believe that Australia's firm choice of the United States in the competition between the United States and China is more based on the result of the choice of ideology, values, and culture by Australian political circles. This is a long-term fact, and it has been the same for the past few decades.</a:t>
            </a:r>
          </a:p>
          <a:p>
            <a:r>
              <a:rPr lang="en-AU" dirty="0"/>
              <a:t>But Australia can learn from Singapore's approach: Lee Hsien Loong once told the Australian Prime Minister, "You can't make China what you are, and you can't be what China is."</a:t>
            </a:r>
          </a:p>
          <a:p>
            <a:endParaRPr lang="en-AU" dirty="0"/>
          </a:p>
        </p:txBody>
      </p:sp>
    </p:spTree>
    <p:extLst>
      <p:ext uri="{BB962C8B-B14F-4D97-AF65-F5344CB8AC3E}">
        <p14:creationId xmlns:p14="http://schemas.microsoft.com/office/powerpoint/2010/main" val="349103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71736"/>
          </a:xfrm>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a:xfrm>
            <a:off x="837828" y="1124744"/>
            <a:ext cx="10729192" cy="5688632"/>
          </a:xfrm>
        </p:spPr>
        <p:txBody>
          <a:bodyPr>
            <a:normAutofit lnSpcReduction="10000"/>
          </a:bodyPr>
          <a:lstStyle/>
          <a:p>
            <a:r>
              <a:rPr lang="zh-CN" altLang="en-US" dirty="0"/>
              <a:t>如</a:t>
            </a:r>
            <a:r>
              <a:rPr lang="zh-CN" altLang="en-US" dirty="0" smtClean="0"/>
              <a:t>何解决和吸引非华裔学生学习中文，并继续完成高中中文课程，墨</a:t>
            </a:r>
            <a:r>
              <a:rPr lang="zh-CN" altLang="en-US" dirty="0"/>
              <a:t>尔本大学教育学院（</a:t>
            </a:r>
            <a:r>
              <a:rPr lang="en-AU" dirty="0"/>
              <a:t>Melbourne Graduate School of Education）</a:t>
            </a:r>
            <a:r>
              <a:rPr lang="zh-CN" altLang="en-US" dirty="0"/>
              <a:t>的高级讲师伊菲特</a:t>
            </a:r>
            <a:r>
              <a:rPr lang="en-US" altLang="zh-CN" dirty="0"/>
              <a:t>·</a:t>
            </a:r>
            <a:r>
              <a:rPr lang="zh-CN" altLang="en-US" dirty="0"/>
              <a:t>斯洛特（</a:t>
            </a:r>
            <a:r>
              <a:rPr lang="en-AU" dirty="0"/>
              <a:t>Yvette Slaughter）</a:t>
            </a:r>
            <a:r>
              <a:rPr lang="zh-CN" altLang="en-US" dirty="0"/>
              <a:t>博</a:t>
            </a:r>
            <a:r>
              <a:rPr lang="zh-CN" altLang="en-US" dirty="0" smtClean="0"/>
              <a:t>士说：</a:t>
            </a:r>
            <a:endParaRPr lang="en-US" altLang="zh-CN" dirty="0" smtClean="0"/>
          </a:p>
          <a:p>
            <a:r>
              <a:rPr lang="zh-CN" altLang="en-US" dirty="0" smtClean="0"/>
              <a:t>重</a:t>
            </a:r>
            <a:r>
              <a:rPr lang="zh-CN" altLang="en-US" dirty="0"/>
              <a:t>要的一点是，如何公平地建立教学体系，鼓励所有起点的学生都能开发自己的语</a:t>
            </a:r>
            <a:r>
              <a:rPr lang="zh-CN" altLang="en-US" dirty="0" smtClean="0"/>
              <a:t>言</a:t>
            </a:r>
            <a:r>
              <a:rPr lang="zh-CN" altLang="en-US" dirty="0"/>
              <a:t>能力</a:t>
            </a:r>
            <a:r>
              <a:rPr lang="zh-CN" altLang="en-US" dirty="0" smtClean="0"/>
              <a:t>。</a:t>
            </a:r>
            <a:r>
              <a:rPr lang="zh-CN" altLang="en-US" dirty="0"/>
              <a:t>因为，语言的学习需要大量工作，她希望能够鼓励每一个学习语言的人都充分发挥潜力。</a:t>
            </a:r>
          </a:p>
          <a:p>
            <a:r>
              <a:rPr lang="zh-CN" altLang="en-US" dirty="0" smtClean="0"/>
              <a:t>目</a:t>
            </a:r>
            <a:r>
              <a:rPr lang="zh-CN" altLang="en-US" dirty="0"/>
              <a:t>前维州的中文研究课程下设有四门课程，即中文作为第一语言的课程、中文作为第二语言的高级课程、 中文作为第二语言的课程 、中国语言、文化和社会课程（中文为重点教授内容，但用英语学习文化和社会方面的知识）。</a:t>
            </a:r>
          </a:p>
          <a:p>
            <a:r>
              <a:rPr lang="zh-CN" altLang="en-US" dirty="0"/>
              <a:t>这一系列课程的设计是为了尽可能的公平，承认并重视学生的技能和其继承下来的文化遗产，同时也帮助那些没有中文背景的学</a:t>
            </a:r>
            <a:r>
              <a:rPr lang="zh-CN" altLang="en-US" dirty="0" smtClean="0"/>
              <a:t>生学习中文和中国文化。</a:t>
            </a:r>
            <a:endParaRPr lang="en-US" altLang="zh-CN" dirty="0" smtClean="0"/>
          </a:p>
          <a:p>
            <a:r>
              <a:rPr lang="zh-CN" altLang="en-US" dirty="0"/>
              <a:t>增</a:t>
            </a:r>
            <a:r>
              <a:rPr lang="zh-CN" altLang="en-US" dirty="0" smtClean="0"/>
              <a:t>加课时。无论是教育研究专家，还是教育者都有一个共识，学中文的时间要比学习其它语言的时间多双倍，甚至更多。</a:t>
            </a:r>
            <a:endParaRPr lang="en-US" altLang="zh-CN" dirty="0" smtClean="0"/>
          </a:p>
          <a:p>
            <a:r>
              <a:rPr lang="zh-CN" altLang="en-US" dirty="0" smtClean="0"/>
              <a:t>改善或完善教学内容、教学方法、教材。</a:t>
            </a:r>
            <a:endParaRPr lang="zh-CN" altLang="en-US" dirty="0"/>
          </a:p>
          <a:p>
            <a:pPr marL="0" indent="0">
              <a:buNone/>
            </a:pPr>
            <a:endParaRPr lang="en-US" dirty="0" smtClean="0"/>
          </a:p>
          <a:p>
            <a:endParaRPr lang="en-AU" dirty="0"/>
          </a:p>
        </p:txBody>
      </p:sp>
    </p:spTree>
    <p:extLst>
      <p:ext uri="{BB962C8B-B14F-4D97-AF65-F5344CB8AC3E}">
        <p14:creationId xmlns:p14="http://schemas.microsoft.com/office/powerpoint/2010/main" val="83753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a:xfrm>
            <a:off x="1293812" y="1524000"/>
            <a:ext cx="10273207" cy="5334000"/>
          </a:xfrm>
        </p:spPr>
        <p:txBody>
          <a:bodyPr>
            <a:normAutofit fontScale="85000" lnSpcReduction="20000"/>
          </a:bodyPr>
          <a:lstStyle/>
          <a:p>
            <a:r>
              <a:rPr lang="en-AU" dirty="0"/>
              <a:t>How to solve and attract non-Chinese students to learn Chinese and continue to complete high school Chinese courses, </a:t>
            </a:r>
            <a:r>
              <a:rPr lang="en-AU" dirty="0" err="1"/>
              <a:t>Dr.</a:t>
            </a:r>
            <a:r>
              <a:rPr lang="en-AU" dirty="0"/>
              <a:t> Yvette Slaughter (Yvette Slaughter), a senior lecturer at the Melbourne Graduate School of Education, said:</a:t>
            </a:r>
          </a:p>
          <a:p>
            <a:r>
              <a:rPr lang="en-AU" dirty="0"/>
              <a:t>An important point is how to equitably set up a teaching system that encourages students from all starting points to develop their language skills. Because language learning is a lot of work, she hopes to encourage everyone who learns a language to reach their full potential.</a:t>
            </a:r>
          </a:p>
          <a:p>
            <a:r>
              <a:rPr lang="en-AU" dirty="0"/>
              <a:t>At present, there are four courses under the Chinese Studies Course in Victoria, namely Chinese as a First Language Course, Chinese as a Second Language Advanced Course, Chinese as a Second Language Course, Chinese Language, Culture and Society Courses (Chinese as a Second Language) Focus on teaching content, but learn cultural and social aspects in English).</a:t>
            </a:r>
          </a:p>
          <a:p>
            <a:r>
              <a:rPr lang="en-AU" dirty="0"/>
              <a:t>This series of courses is designed to be as fair as possible, recognizing and valuing students' skills and cultural heritage, while also helping students who do not have a Chinese background to learn Chinese and Chinese culture.</a:t>
            </a:r>
          </a:p>
          <a:p>
            <a:r>
              <a:rPr lang="en-AU" dirty="0"/>
              <a:t>Increase class hours. Both educational research experts and educators have a consensus that the time spent learning Chinese is double or even more than the time spent learning other languages.</a:t>
            </a:r>
          </a:p>
          <a:p>
            <a:r>
              <a:rPr lang="en-AU" dirty="0"/>
              <a:t>Improve or improve teaching content, teaching methods, </a:t>
            </a:r>
            <a:r>
              <a:rPr lang="en-AU" dirty="0" smtClean="0"/>
              <a:t>and teaching </a:t>
            </a:r>
            <a:r>
              <a:rPr lang="en-AU" dirty="0"/>
              <a:t>materials.</a:t>
            </a:r>
          </a:p>
          <a:p>
            <a:endParaRPr lang="en-AU" dirty="0"/>
          </a:p>
          <a:p>
            <a:endParaRPr lang="en-AU" dirty="0"/>
          </a:p>
        </p:txBody>
      </p:sp>
    </p:spTree>
    <p:extLst>
      <p:ext uri="{BB962C8B-B14F-4D97-AF65-F5344CB8AC3E}">
        <p14:creationId xmlns:p14="http://schemas.microsoft.com/office/powerpoint/2010/main" val="194108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599728"/>
          </a:xfrm>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a:xfrm>
            <a:off x="837828" y="1124744"/>
            <a:ext cx="10729192" cy="5616624"/>
          </a:xfrm>
        </p:spPr>
        <p:txBody>
          <a:bodyPr>
            <a:normAutofit/>
          </a:bodyPr>
          <a:lstStyle/>
          <a:p>
            <a:r>
              <a:rPr lang="zh-CN" altLang="en-US" dirty="0" smtClean="0"/>
              <a:t>在师资方面： </a:t>
            </a:r>
            <a:endParaRPr lang="en-US" altLang="zh-CN" dirty="0" smtClean="0"/>
          </a:p>
          <a:p>
            <a:r>
              <a:rPr lang="zh-CN" altLang="en-US" dirty="0" smtClean="0"/>
              <a:t>大多</a:t>
            </a:r>
            <a:r>
              <a:rPr lang="zh-CN" altLang="en-US" dirty="0"/>
              <a:t>数在澳大利亚的中文教</a:t>
            </a:r>
            <a:r>
              <a:rPr lang="zh-CN" altLang="en-US" dirty="0" smtClean="0"/>
              <a:t>师是在</a:t>
            </a:r>
            <a:r>
              <a:rPr lang="zh-CN" altLang="en-US" dirty="0"/>
              <a:t>与他们现在任教的教育体系截然不同的教育体系中长</a:t>
            </a:r>
            <a:r>
              <a:rPr lang="zh-CN" altLang="en-US" dirty="0" smtClean="0"/>
              <a:t>大的，且专</a:t>
            </a:r>
            <a:r>
              <a:rPr lang="zh-CN" altLang="en-US" dirty="0"/>
              <a:t>业水平参差不齐</a:t>
            </a:r>
            <a:endParaRPr lang="en-US" altLang="zh-CN" dirty="0" smtClean="0"/>
          </a:p>
          <a:p>
            <a:r>
              <a:rPr lang="zh-CN" altLang="en-US" dirty="0"/>
              <a:t>显</a:t>
            </a:r>
            <a:r>
              <a:rPr lang="zh-CN" altLang="en-US" dirty="0" smtClean="0"/>
              <a:t>然，许</a:t>
            </a:r>
            <a:r>
              <a:rPr lang="zh-CN" altLang="en-US" dirty="0"/>
              <a:t>多人在适应当地的教学法和课堂管理规范方面存在困</a:t>
            </a:r>
            <a:r>
              <a:rPr lang="zh-CN" altLang="en-US" dirty="0" smtClean="0"/>
              <a:t>难</a:t>
            </a:r>
            <a:endParaRPr lang="en-US" altLang="zh-CN" dirty="0" smtClean="0"/>
          </a:p>
          <a:p>
            <a:r>
              <a:rPr lang="zh-CN" altLang="en-US" dirty="0"/>
              <a:t>由于教师在不同的教育文化中成</a:t>
            </a:r>
            <a:r>
              <a:rPr lang="zh-CN" altLang="en-US" dirty="0" smtClean="0"/>
              <a:t>长，因此在</a:t>
            </a:r>
            <a:r>
              <a:rPr lang="zh-CN" altLang="en-US" dirty="0"/>
              <a:t>教授自己的语言时普遍不敏</a:t>
            </a:r>
            <a:r>
              <a:rPr lang="zh-CN" altLang="en-US" dirty="0" smtClean="0"/>
              <a:t>感，缺</a:t>
            </a:r>
            <a:r>
              <a:rPr lang="zh-CN" altLang="en-US" dirty="0"/>
              <a:t>乏应对汉语挑战的研究和研究型资源以及缺乏提供汉语特色教学培</a:t>
            </a:r>
            <a:r>
              <a:rPr lang="zh-CN" altLang="en-US" dirty="0" smtClean="0"/>
              <a:t>训（缺</a:t>
            </a:r>
            <a:r>
              <a:rPr lang="zh-CN" altLang="en-US" dirty="0"/>
              <a:t>乏适应本土教育的培</a:t>
            </a:r>
            <a:r>
              <a:rPr lang="zh-CN" altLang="en-US" dirty="0" smtClean="0"/>
              <a:t>训）</a:t>
            </a:r>
            <a:endParaRPr lang="en-US" altLang="zh-CN" dirty="0" smtClean="0"/>
          </a:p>
          <a:p>
            <a:r>
              <a:rPr lang="zh-CN" altLang="en-US" dirty="0"/>
              <a:t>其中关键是缺乏反思</a:t>
            </a:r>
            <a:r>
              <a:rPr lang="zh-CN" altLang="en-US" dirty="0" smtClean="0"/>
              <a:t>性</a:t>
            </a:r>
            <a:r>
              <a:rPr lang="en-US" altLang="zh-CN" dirty="0" smtClean="0"/>
              <a:t>(reflective)</a:t>
            </a:r>
            <a:r>
              <a:rPr lang="zh-CN" altLang="en-US" dirty="0" smtClean="0"/>
              <a:t>实</a:t>
            </a:r>
            <a:r>
              <a:rPr lang="zh-CN" altLang="en-US" dirty="0"/>
              <a:t>践，这些实践可以巩固学习并引导学生对语言的本质和他们自己不断增长的双语能力的意义有更深入的智力欣赏，以及在初级课程中，呈现充满词汇量的语言块（颜色、数字、家畜、学校科</a:t>
            </a:r>
            <a:r>
              <a:rPr lang="zh-CN" altLang="en-US" dirty="0" smtClean="0"/>
              <a:t>目</a:t>
            </a:r>
            <a:r>
              <a:rPr lang="zh-CN" altLang="en-US" dirty="0"/>
              <a:t>等</a:t>
            </a:r>
            <a:r>
              <a:rPr lang="zh-CN" altLang="en-US" dirty="0" smtClean="0"/>
              <a:t>）</a:t>
            </a:r>
            <a:r>
              <a:rPr lang="zh-CN" altLang="en-US" dirty="0"/>
              <a:t>几乎没有语言控制的发</a:t>
            </a:r>
            <a:r>
              <a:rPr lang="zh-CN" altLang="en-US" dirty="0" smtClean="0"/>
              <a:t>展</a:t>
            </a:r>
            <a:endParaRPr lang="en-US" altLang="zh-CN" dirty="0" smtClean="0"/>
          </a:p>
          <a:p>
            <a:r>
              <a:rPr lang="zh-CN" altLang="en-US" dirty="0" smtClean="0">
                <a:solidFill>
                  <a:srgbClr val="202124"/>
                </a:solidFill>
                <a:latin typeface="Arial Unicode MS"/>
                <a:ea typeface="inherit"/>
              </a:rPr>
              <a:t>教学所用资源并</a:t>
            </a:r>
            <a:r>
              <a:rPr lang="zh-CN" altLang="en-US" dirty="0">
                <a:solidFill>
                  <a:srgbClr val="202124"/>
                </a:solidFill>
                <a:latin typeface="Arial Unicode MS"/>
                <a:ea typeface="inherit"/>
              </a:rPr>
              <a:t>不适合澳大利亚的情况，而且常常与澳大利亚语言课程的原则相矛</a:t>
            </a:r>
            <a:r>
              <a:rPr lang="zh-CN" altLang="en-US" dirty="0" smtClean="0">
                <a:solidFill>
                  <a:srgbClr val="202124"/>
                </a:solidFill>
                <a:latin typeface="Arial Unicode MS"/>
                <a:ea typeface="inherit"/>
              </a:rPr>
              <a:t>盾</a:t>
            </a:r>
            <a:endParaRPr lang="en-US" altLang="zh-CN" dirty="0" smtClean="0">
              <a:solidFill>
                <a:srgbClr val="202124"/>
              </a:solidFill>
              <a:latin typeface="Arial Unicode MS"/>
              <a:ea typeface="inherit"/>
            </a:endParaRPr>
          </a:p>
          <a:p>
            <a:pPr marL="0" indent="0">
              <a:buNone/>
            </a:pPr>
            <a:endParaRPr lang="en-AU" dirty="0"/>
          </a:p>
        </p:txBody>
      </p:sp>
      <p:sp>
        <p:nvSpPr>
          <p:cNvPr id="11" name="Rectangle 8"/>
          <p:cNvSpPr>
            <a:spLocks noChangeArrowheads="1"/>
          </p:cNvSpPr>
          <p:nvPr/>
        </p:nvSpPr>
        <p:spPr bwMode="auto">
          <a:xfrm>
            <a:off x="0" y="187559"/>
            <a:ext cx="25648" cy="8208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700" b="0" i="0" u="none" strike="noStrike" cap="none" normalizeH="0" baseline="0" dirty="0" smtClean="0">
                <a:ln>
                  <a:noFill/>
                </a:ln>
                <a:solidFill>
                  <a:schemeClr val="tx1"/>
                </a:solidFill>
                <a:effectLst/>
              </a:rPr>
              <a:t> </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75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p:txBody>
          <a:bodyPr>
            <a:normAutofit fontScale="77500" lnSpcReduction="20000"/>
          </a:bodyPr>
          <a:lstStyle/>
          <a:p>
            <a:r>
              <a:rPr lang="en-AU" b="1" dirty="0"/>
              <a:t>In terms of teachers:</a:t>
            </a:r>
          </a:p>
          <a:p>
            <a:r>
              <a:rPr lang="en-AU" dirty="0"/>
              <a:t>Most Chinese language teachers in Australia grew up in a very different education system than the one they teach </a:t>
            </a:r>
            <a:r>
              <a:rPr lang="en-AU" dirty="0" smtClean="0"/>
              <a:t>now </a:t>
            </a:r>
            <a:r>
              <a:rPr lang="en-AU" dirty="0"/>
              <a:t>and with varying levels of expertise</a:t>
            </a:r>
          </a:p>
          <a:p>
            <a:r>
              <a:rPr lang="en-AU" dirty="0"/>
              <a:t>Clearly, many have difficulty adapting to local pedagogy and classroom management norms</a:t>
            </a:r>
          </a:p>
          <a:p>
            <a:r>
              <a:rPr lang="en-AU" dirty="0"/>
              <a:t>General insensitivity in teaching their own language due to teachers growing up in different educational cultures, lack of research and research-based resources to address Chinese challenges and lack of training to provide Chinese-specific teaching (lack of training adapted to local education)</a:t>
            </a:r>
          </a:p>
          <a:p>
            <a:r>
              <a:rPr lang="en-AU" dirty="0"/>
              <a:t>Key among these is the lack of reflective practices that underpin learning and lead students to a deeper intellectual appreciation of the nature of language and the meaning of their own growing bilingualism, and in the introductory curriculum, the presentation of full vocabulary language blocks (colours, numbers, domestic animals, school subjects, etc.) develop with little to no language control</a:t>
            </a:r>
          </a:p>
          <a:p>
            <a:r>
              <a:rPr lang="en-AU" dirty="0"/>
              <a:t>The resources used to teach are not appropriate to the Australian context and often contradict the principles of the Australian language curriculum</a:t>
            </a:r>
          </a:p>
          <a:p>
            <a:endParaRPr lang="en-AU" dirty="0"/>
          </a:p>
          <a:p>
            <a:endParaRPr lang="en-AU" dirty="0"/>
          </a:p>
        </p:txBody>
      </p:sp>
    </p:spTree>
    <p:extLst>
      <p:ext uri="{BB962C8B-B14F-4D97-AF65-F5344CB8AC3E}">
        <p14:creationId xmlns:p14="http://schemas.microsoft.com/office/powerpoint/2010/main" val="248034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599728"/>
          </a:xfrm>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a:xfrm>
            <a:off x="837828" y="1196752"/>
            <a:ext cx="10657184" cy="5661248"/>
          </a:xfrm>
        </p:spPr>
        <p:txBody>
          <a:bodyPr/>
          <a:lstStyle/>
          <a:p>
            <a:r>
              <a:rPr lang="zh-CN" altLang="en-US" dirty="0"/>
              <a:t>为了应对存在的问题，我们必须采取相应的对策：在师资建设方面，应</a:t>
            </a:r>
            <a:r>
              <a:rPr lang="zh-CN" altLang="en-US" dirty="0" smtClean="0"/>
              <a:t>该建立全国性的教师培训中心，鼓</a:t>
            </a:r>
            <a:r>
              <a:rPr lang="zh-CN" altLang="en-US" dirty="0"/>
              <a:t>励和加强教师的在职培训，提高、完善教师的专业知识和技能。同时，扩大“造血”能力，不断为教师队伍输送“新鲜血液</a:t>
            </a:r>
            <a:r>
              <a:rPr lang="zh-CN" altLang="en-US" dirty="0" smtClean="0"/>
              <a:t>”</a:t>
            </a:r>
            <a:endParaRPr lang="en-US" altLang="zh-CN" dirty="0" smtClean="0"/>
          </a:p>
          <a:p>
            <a:r>
              <a:rPr lang="zh-CN" altLang="en-US" dirty="0" smtClean="0"/>
              <a:t>在教材方面： </a:t>
            </a:r>
            <a:endParaRPr lang="en-US" altLang="zh-CN" dirty="0" smtClean="0"/>
          </a:p>
          <a:p>
            <a:r>
              <a:rPr lang="zh-CN" altLang="en-US" dirty="0"/>
              <a:t>教材方面缺失针对性和实用</a:t>
            </a:r>
            <a:r>
              <a:rPr lang="zh-CN" altLang="en-US" dirty="0" smtClean="0"/>
              <a:t>性</a:t>
            </a:r>
            <a:endParaRPr lang="en-US" altLang="zh-CN" dirty="0" smtClean="0"/>
          </a:p>
          <a:p>
            <a:r>
              <a:rPr lang="zh-CN" altLang="en-US" dirty="0" smtClean="0"/>
              <a:t>虽然澳洲目前开发了一些本土教材，但需进</a:t>
            </a:r>
            <a:r>
              <a:rPr lang="zh-CN" altLang="en-US" dirty="0"/>
              <a:t>一步研发使用本土化教材，开发多媒体教材</a:t>
            </a:r>
            <a:r>
              <a:rPr lang="zh-CN" altLang="en-US" dirty="0" smtClean="0"/>
              <a:t>。</a:t>
            </a:r>
            <a:endParaRPr lang="en-US" altLang="zh-CN" dirty="0" smtClean="0"/>
          </a:p>
          <a:p>
            <a:r>
              <a:rPr lang="zh-CN" altLang="en-US" dirty="0"/>
              <a:t>在</a:t>
            </a:r>
            <a:r>
              <a:rPr lang="zh-CN" altLang="en-US" dirty="0" smtClean="0"/>
              <a:t>教法方面：</a:t>
            </a:r>
            <a:endParaRPr lang="en-US" altLang="zh-CN" dirty="0" smtClean="0"/>
          </a:p>
          <a:p>
            <a:r>
              <a:rPr lang="zh-CN" altLang="en-US" dirty="0" smtClean="0"/>
              <a:t>则</a:t>
            </a:r>
            <a:r>
              <a:rPr lang="zh-CN" altLang="en-US" dirty="0"/>
              <a:t>是教学定位不准及教学观念并非完全明</a:t>
            </a:r>
            <a:r>
              <a:rPr lang="zh-CN" altLang="en-US" dirty="0" smtClean="0"/>
              <a:t>确</a:t>
            </a:r>
            <a:endParaRPr lang="en-US" altLang="zh-CN" dirty="0" smtClean="0"/>
          </a:p>
          <a:p>
            <a:r>
              <a:rPr lang="zh-CN" altLang="en-US" dirty="0"/>
              <a:t>需要</a:t>
            </a:r>
            <a:r>
              <a:rPr lang="zh-CN" altLang="en-US" dirty="0" smtClean="0"/>
              <a:t>不</a:t>
            </a:r>
            <a:r>
              <a:rPr lang="zh-CN" altLang="en-US" dirty="0"/>
              <a:t>断形成自己的教学法体系，转变教学理念，改进教学方法，加大多媒体技术设备投入，完善多媒体教学方法的使用</a:t>
            </a:r>
            <a:endParaRPr lang="en-AU" dirty="0"/>
          </a:p>
          <a:p>
            <a:endParaRPr lang="en-AU" dirty="0"/>
          </a:p>
        </p:txBody>
      </p:sp>
    </p:spTree>
    <p:extLst>
      <p:ext uri="{BB962C8B-B14F-4D97-AF65-F5344CB8AC3E}">
        <p14:creationId xmlns:p14="http://schemas.microsoft.com/office/powerpoint/2010/main" val="7521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a:t>
            </a:r>
            <a:endParaRPr lang="en-AU" dirty="0"/>
          </a:p>
        </p:txBody>
      </p:sp>
      <p:sp>
        <p:nvSpPr>
          <p:cNvPr id="3" name="Content Placeholder 2"/>
          <p:cNvSpPr>
            <a:spLocks noGrp="1"/>
          </p:cNvSpPr>
          <p:nvPr>
            <p:ph idx="1"/>
          </p:nvPr>
        </p:nvSpPr>
        <p:spPr>
          <a:xfrm>
            <a:off x="1293812" y="1484784"/>
            <a:ext cx="10345215" cy="5256584"/>
          </a:xfrm>
        </p:spPr>
        <p:txBody>
          <a:bodyPr>
            <a:normAutofit fontScale="85000" lnSpcReduction="20000"/>
          </a:bodyPr>
          <a:lstStyle/>
          <a:p>
            <a:r>
              <a:rPr lang="en-AU" dirty="0"/>
              <a:t>In order to deal with the existing problems, we must take corresponding countermeasures: In terms of teacher construction, we should establish a national teacher training </a:t>
            </a:r>
            <a:r>
              <a:rPr lang="en-AU" dirty="0" err="1"/>
              <a:t>center</a:t>
            </a:r>
            <a:r>
              <a:rPr lang="en-AU" dirty="0"/>
              <a:t>, encourage and strengthen teachers' on-the-job training, and improve and perfect teachers' professional knowledge and skills. At the same time, expand the "hematopoietic" ability, and constantly send "fresh blood" to the teaching staff</a:t>
            </a:r>
          </a:p>
          <a:p>
            <a:r>
              <a:rPr lang="en-AU" dirty="0"/>
              <a:t>In terms of teaching materials:</a:t>
            </a:r>
          </a:p>
          <a:p>
            <a:r>
              <a:rPr lang="en-AU" dirty="0"/>
              <a:t>Lack of pertinence and practicality in teaching materials</a:t>
            </a:r>
          </a:p>
          <a:p>
            <a:r>
              <a:rPr lang="en-AU" dirty="0"/>
              <a:t>Although Australia has currently developed some local teaching materials, further research and development is needed to use localized teaching materials and develop multimedia teaching materials.</a:t>
            </a:r>
          </a:p>
          <a:p>
            <a:r>
              <a:rPr lang="en-AU" dirty="0"/>
              <a:t>In terms of teaching law:</a:t>
            </a:r>
          </a:p>
          <a:p>
            <a:r>
              <a:rPr lang="en-AU" dirty="0"/>
              <a:t>It is that the teaching orientation is not accurate and the teaching concept is not completely clear</a:t>
            </a:r>
          </a:p>
          <a:p>
            <a:r>
              <a:rPr lang="en-AU" dirty="0"/>
              <a:t>It is necessary to continuously form its own teaching method system, change teaching concepts, improve teaching methods, increase investment in multimedia technology and equipment, and improve the use of multimedia teaching </a:t>
            </a:r>
            <a:r>
              <a:rPr lang="en-AU" dirty="0" smtClean="0"/>
              <a:t>methods</a:t>
            </a:r>
            <a:endParaRPr lang="en-AU" dirty="0"/>
          </a:p>
        </p:txBody>
      </p:sp>
    </p:spTree>
    <p:extLst>
      <p:ext uri="{BB962C8B-B14F-4D97-AF65-F5344CB8AC3E}">
        <p14:creationId xmlns:p14="http://schemas.microsoft.com/office/powerpoint/2010/main" val="41623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Issues and Challenges of Chinese Education in Australian </a:t>
            </a:r>
            <a:r>
              <a:rPr lang="en-US" dirty="0" smtClean="0"/>
              <a:t>Schools</a:t>
            </a:r>
            <a:endParaRPr lang="en-AU" dirty="0"/>
          </a:p>
        </p:txBody>
      </p:sp>
      <p:sp>
        <p:nvSpPr>
          <p:cNvPr id="3" name="Content Placeholder 2"/>
          <p:cNvSpPr>
            <a:spLocks noGrp="1"/>
          </p:cNvSpPr>
          <p:nvPr>
            <p:ph idx="1"/>
          </p:nvPr>
        </p:nvSpPr>
        <p:spPr/>
        <p:txBody>
          <a:bodyPr/>
          <a:lstStyle/>
          <a:p>
            <a:r>
              <a:rPr lang="en-AU" dirty="0"/>
              <a:t>1. </a:t>
            </a:r>
            <a:r>
              <a:rPr lang="en-AU" sz="3200" dirty="0"/>
              <a:t>Government Attitudes and Policies</a:t>
            </a:r>
          </a:p>
          <a:p>
            <a:r>
              <a:rPr lang="en-AU" sz="3200" dirty="0"/>
              <a:t>2. Students' problems and solutions</a:t>
            </a:r>
          </a:p>
          <a:p>
            <a:r>
              <a:rPr lang="en-AU" sz="3200" dirty="0"/>
              <a:t>3. </a:t>
            </a:r>
            <a:r>
              <a:rPr lang="en-AU" sz="3200" dirty="0" smtClean="0"/>
              <a:t>Teachers’ </a:t>
            </a:r>
            <a:r>
              <a:rPr lang="en-AU" sz="3200" dirty="0"/>
              <a:t>problems and solutions</a:t>
            </a:r>
          </a:p>
          <a:p>
            <a:r>
              <a:rPr lang="en-AU" sz="3200" dirty="0"/>
              <a:t>4. Textbook Issues and Strategies</a:t>
            </a:r>
          </a:p>
          <a:p>
            <a:r>
              <a:rPr lang="en-AU" sz="3200" dirty="0"/>
              <a:t>5. pedagogic problems and improvement </a:t>
            </a:r>
          </a:p>
          <a:p>
            <a:endParaRPr lang="en-AU" dirty="0"/>
          </a:p>
        </p:txBody>
      </p:sp>
    </p:spTree>
    <p:extLst>
      <p:ext uri="{BB962C8B-B14F-4D97-AF65-F5344CB8AC3E}">
        <p14:creationId xmlns:p14="http://schemas.microsoft.com/office/powerpoint/2010/main" val="35961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a:t>
            </a:r>
            <a:r>
              <a:rPr lang="en-US" dirty="0" smtClean="0"/>
              <a:t>Schools—Basic Data</a:t>
            </a:r>
            <a:endParaRPr lang="en-AU" dirty="0"/>
          </a:p>
        </p:txBody>
      </p:sp>
      <p:sp>
        <p:nvSpPr>
          <p:cNvPr id="3" name="Content Placeholder 2"/>
          <p:cNvSpPr>
            <a:spLocks noGrp="1"/>
          </p:cNvSpPr>
          <p:nvPr>
            <p:ph idx="1"/>
          </p:nvPr>
        </p:nvSpPr>
        <p:spPr>
          <a:xfrm>
            <a:off x="1678566" y="3064023"/>
            <a:ext cx="17341425" cy="15115167"/>
          </a:xfrm>
        </p:spPr>
        <p:txBody>
          <a:bodyPr/>
          <a:lstStyle/>
          <a:p>
            <a:endParaRPr lang="en-AU" dirty="0"/>
          </a:p>
        </p:txBody>
      </p:sp>
      <p:sp>
        <p:nvSpPr>
          <p:cNvPr id="8" name="Rectangle 4"/>
          <p:cNvSpPr>
            <a:spLocks noChangeArrowheads="1"/>
          </p:cNvSpPr>
          <p:nvPr/>
        </p:nvSpPr>
        <p:spPr bwMode="auto">
          <a:xfrm>
            <a:off x="-222526" y="1387624"/>
            <a:ext cx="220151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1844824"/>
            <a:ext cx="10345215"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1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Schools—Basic Data</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5860" y="1700808"/>
            <a:ext cx="10081120" cy="4608512"/>
          </a:xfrm>
        </p:spPr>
      </p:pic>
    </p:spTree>
    <p:extLst>
      <p:ext uri="{BB962C8B-B14F-4D97-AF65-F5344CB8AC3E}">
        <p14:creationId xmlns:p14="http://schemas.microsoft.com/office/powerpoint/2010/main" val="3307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and Challenges of Chinese Education in Australian Schools—Basic Data</a:t>
            </a:r>
            <a:endParaRPr lang="en-AU" dirty="0"/>
          </a:p>
        </p:txBody>
      </p:sp>
      <p:sp>
        <p:nvSpPr>
          <p:cNvPr id="3" name="Content Placeholder 2"/>
          <p:cNvSpPr>
            <a:spLocks noGrp="1"/>
          </p:cNvSpPr>
          <p:nvPr>
            <p:ph idx="1"/>
          </p:nvPr>
        </p:nvSpPr>
        <p:spPr>
          <a:xfrm>
            <a:off x="1293812" y="1676400"/>
            <a:ext cx="10345215" cy="5064968"/>
          </a:xfrm>
        </p:spPr>
        <p:txBody>
          <a:bodyPr/>
          <a:lstStyle/>
          <a:p>
            <a:r>
              <a:rPr lang="en-AU" sz="1800" dirty="0"/>
              <a:t>In 2019, there were approximately </a:t>
            </a:r>
            <a:r>
              <a:rPr lang="en-AU" sz="1800" dirty="0" smtClean="0"/>
              <a:t>18</a:t>
            </a:r>
            <a:r>
              <a:rPr lang="en-AU" sz="1800" dirty="0" smtClean="0"/>
              <a:t>0,000 </a:t>
            </a:r>
            <a:r>
              <a:rPr lang="en-AU" sz="1800" dirty="0"/>
              <a:t>students learning Chinese in Australian schools, </a:t>
            </a:r>
            <a:r>
              <a:rPr lang="en-AU" sz="1800" dirty="0" smtClean="0"/>
              <a:t>4.7 % </a:t>
            </a:r>
            <a:r>
              <a:rPr lang="en-AU" sz="1800" smtClean="0"/>
              <a:t>of the total </a:t>
            </a:r>
            <a:r>
              <a:rPr lang="en-AU" sz="1800" dirty="0" smtClean="0"/>
              <a:t>school student number, according </a:t>
            </a:r>
            <a:r>
              <a:rPr lang="en-AU" sz="1800" dirty="0"/>
              <a:t>to the Australian Curriculum, Assessment and Reporting Authority (ACARA). This </a:t>
            </a:r>
            <a:r>
              <a:rPr lang="en-AU" sz="1800" dirty="0" smtClean="0"/>
              <a:t>number </a:t>
            </a:r>
            <a:r>
              <a:rPr lang="en-AU" sz="1800" dirty="0"/>
              <a:t>includes students from primary and secondary schools</a:t>
            </a:r>
            <a:r>
              <a:rPr lang="en-AU" sz="1800" dirty="0" smtClean="0"/>
              <a:t>.</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84" y="2564904"/>
            <a:ext cx="11062269" cy="3994355"/>
          </a:xfrm>
          <a:prstGeom prst="rect">
            <a:avLst/>
          </a:prstGeom>
        </p:spPr>
      </p:pic>
    </p:spTree>
    <p:extLst>
      <p:ext uri="{BB962C8B-B14F-4D97-AF65-F5344CB8AC3E}">
        <p14:creationId xmlns:p14="http://schemas.microsoft.com/office/powerpoint/2010/main" val="31475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71736"/>
          </a:xfrm>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a:xfrm>
            <a:off x="1293813" y="1196752"/>
            <a:ext cx="9601200" cy="5544616"/>
          </a:xfrm>
        </p:spPr>
        <p:txBody>
          <a:bodyPr>
            <a:normAutofit fontScale="92500" lnSpcReduction="20000"/>
          </a:bodyPr>
          <a:lstStyle/>
          <a:p>
            <a:r>
              <a:rPr lang="zh-CN" altLang="en-US" sz="3000" b="1" dirty="0" smtClean="0"/>
              <a:t>澳洲政府对中文教学的态度和政策回顾：</a:t>
            </a:r>
            <a:endParaRPr lang="en-AU" altLang="zh-CN" sz="3000" b="1" dirty="0" smtClean="0"/>
          </a:p>
          <a:p>
            <a:r>
              <a:rPr lang="zh-CN" altLang="en-US" b="1" dirty="0" smtClean="0"/>
              <a:t>推</a:t>
            </a:r>
            <a:r>
              <a:rPr lang="zh-CN" altLang="en-US" b="1" dirty="0"/>
              <a:t>广“煲冬瓜”</a:t>
            </a:r>
            <a:r>
              <a:rPr lang="zh-CN" altLang="en-US" b="1" dirty="0" smtClean="0"/>
              <a:t>十几载</a:t>
            </a:r>
            <a:r>
              <a:rPr lang="zh-CN" altLang="en-US" b="1" dirty="0"/>
              <a:t>　仅百余人精通中</a:t>
            </a:r>
            <a:r>
              <a:rPr lang="zh-CN" altLang="en-US" b="1" dirty="0" smtClean="0"/>
              <a:t>文</a:t>
            </a:r>
            <a:endParaRPr lang="en-US" altLang="zh-CN" b="1" dirty="0" smtClean="0"/>
          </a:p>
          <a:p>
            <a:r>
              <a:rPr lang="zh-CN" altLang="en-US" dirty="0"/>
              <a:t>澳大利亚人很早就意识到亚洲的崛起将影响下一代的就业机会</a:t>
            </a:r>
            <a:r>
              <a:rPr lang="zh-CN" altLang="en-US" dirty="0" smtClean="0"/>
              <a:t>。</a:t>
            </a:r>
            <a:endParaRPr lang="en-US" altLang="zh-CN" dirty="0" smtClean="0"/>
          </a:p>
          <a:p>
            <a:r>
              <a:rPr lang="zh-CN" altLang="en-US" dirty="0" smtClean="0"/>
              <a:t>上</a:t>
            </a:r>
            <a:r>
              <a:rPr lang="zh-CN" altLang="en-US" dirty="0"/>
              <a:t>世纪八十年代，澳大利亚政府已经对学习亚洲语言十分关</a:t>
            </a:r>
            <a:r>
              <a:rPr lang="zh-CN" altLang="en-US" dirty="0" smtClean="0"/>
              <a:t>注， 计划培养一大批精通中文和中国文化的“中国通”</a:t>
            </a:r>
            <a:endParaRPr lang="en-US" altLang="zh-CN" dirty="0" smtClean="0"/>
          </a:p>
          <a:p>
            <a:r>
              <a:rPr lang="zh-CN" altLang="en-US" dirty="0"/>
              <a:t> </a:t>
            </a:r>
            <a:r>
              <a:rPr lang="zh-CN" altLang="en-US" dirty="0" smtClean="0"/>
              <a:t>前</a:t>
            </a:r>
            <a:r>
              <a:rPr lang="zh-CN" altLang="en-US" dirty="0"/>
              <a:t>总理霍克（</a:t>
            </a:r>
            <a:r>
              <a:rPr lang="en-AU" dirty="0"/>
              <a:t>Bob Hawke）</a:t>
            </a:r>
            <a:r>
              <a:rPr lang="zh-CN" altLang="en-US" dirty="0"/>
              <a:t>于</a:t>
            </a:r>
            <a:r>
              <a:rPr lang="en-US" altLang="zh-CN" dirty="0"/>
              <a:t>1987</a:t>
            </a:r>
            <a:r>
              <a:rPr lang="zh-CN" altLang="en-US" dirty="0"/>
              <a:t>年便启动相关语言学习计划</a:t>
            </a:r>
            <a:r>
              <a:rPr lang="zh-CN" altLang="en-US" dirty="0" smtClean="0"/>
              <a:t>。</a:t>
            </a:r>
            <a:endParaRPr lang="en-US" altLang="zh-CN" dirty="0" smtClean="0"/>
          </a:p>
          <a:p>
            <a:r>
              <a:rPr lang="zh-CN" altLang="en-US" dirty="0"/>
              <a:t>（他的内阁文件显示是</a:t>
            </a:r>
            <a:r>
              <a:rPr lang="en-AU" dirty="0"/>
              <a:t>“</a:t>
            </a:r>
            <a:r>
              <a:rPr lang="zh-CN" altLang="en-US" dirty="0"/>
              <a:t>对澳大利亚语言教育危机的一致回应</a:t>
            </a:r>
            <a:r>
              <a:rPr lang="en-AU" dirty="0"/>
              <a:t>”</a:t>
            </a:r>
            <a:r>
              <a:rPr lang="zh-CN" altLang="en-US" dirty="0"/>
              <a:t>。</a:t>
            </a:r>
            <a:endParaRPr lang="en-AU" dirty="0"/>
          </a:p>
          <a:p>
            <a:r>
              <a:rPr lang="en-AU" dirty="0"/>
              <a:t>“</a:t>
            </a:r>
            <a:r>
              <a:rPr lang="zh-CN" altLang="en-US" dirty="0"/>
              <a:t>很明显，我们教育系统的监护人</a:t>
            </a:r>
            <a:r>
              <a:rPr lang="en-AU" dirty="0"/>
              <a:t>——</a:t>
            </a:r>
            <a:r>
              <a:rPr lang="zh-CN" altLang="en-US" dirty="0"/>
              <a:t>也就是我们所有人</a:t>
            </a:r>
            <a:r>
              <a:rPr lang="en-AU" dirty="0"/>
              <a:t>——</a:t>
            </a:r>
            <a:r>
              <a:rPr lang="zh-CN" altLang="en-US" dirty="0"/>
              <a:t>要为下一代配备必要的技能，以利用我们家门口存在的一系列商业和文化机会，还有很长的路要走。</a:t>
            </a:r>
            <a:endParaRPr lang="en-AU" dirty="0"/>
          </a:p>
          <a:p>
            <a:r>
              <a:rPr lang="zh-CN" altLang="en-US" dirty="0"/>
              <a:t>我们的孩子需要强制学习亚洲语言和文化，从幼儿园开始一直到</a:t>
            </a:r>
            <a:r>
              <a:rPr lang="en-AU" dirty="0"/>
              <a:t> 12 </a:t>
            </a:r>
            <a:r>
              <a:rPr lang="zh-CN" altLang="en-US" dirty="0"/>
              <a:t>年级，甚至更高。</a:t>
            </a:r>
            <a:r>
              <a:rPr lang="en-AU" dirty="0" smtClean="0"/>
              <a:t>)</a:t>
            </a:r>
            <a:endParaRPr lang="en-US" altLang="zh-CN" dirty="0" smtClean="0"/>
          </a:p>
          <a:p>
            <a:r>
              <a:rPr lang="zh-CN" altLang="en-US" dirty="0" smtClean="0"/>
              <a:t>其后的基</a:t>
            </a:r>
            <a:r>
              <a:rPr lang="zh-CN" altLang="en-US" dirty="0"/>
              <a:t>廷（</a:t>
            </a:r>
            <a:r>
              <a:rPr lang="en-AU" dirty="0"/>
              <a:t>Paul Keating）</a:t>
            </a:r>
            <a:r>
              <a:rPr lang="zh-CN" altLang="en-US" dirty="0"/>
              <a:t>承接前任的努力，领导发展全澳学院亚洲语言与学习（</a:t>
            </a:r>
            <a:r>
              <a:rPr lang="en-AU" dirty="0"/>
              <a:t>The National Asian Languages and Studies in Australian Schools, NALSAS）</a:t>
            </a:r>
            <a:r>
              <a:rPr lang="zh-CN" altLang="en-US" dirty="0"/>
              <a:t>方</a:t>
            </a:r>
            <a:r>
              <a:rPr lang="zh-CN" altLang="en-US" dirty="0" smtClean="0"/>
              <a:t>略</a:t>
            </a:r>
            <a:endParaRPr lang="en-AU" altLang="zh-CN" dirty="0" smtClean="0"/>
          </a:p>
          <a:p>
            <a:endParaRPr lang="en-US" altLang="zh-CN" dirty="0"/>
          </a:p>
        </p:txBody>
      </p:sp>
    </p:spTree>
    <p:extLst>
      <p:ext uri="{BB962C8B-B14F-4D97-AF65-F5344CB8AC3E}">
        <p14:creationId xmlns:p14="http://schemas.microsoft.com/office/powerpoint/2010/main" val="227934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Issues and Challenges of Chinese Education in Australian </a:t>
            </a:r>
            <a:r>
              <a:rPr lang="en-US" dirty="0" smtClean="0"/>
              <a:t>Schools</a:t>
            </a:r>
            <a:endParaRPr lang="en-AU" dirty="0"/>
          </a:p>
        </p:txBody>
      </p:sp>
      <p:sp>
        <p:nvSpPr>
          <p:cNvPr id="3" name="Content Placeholder 2"/>
          <p:cNvSpPr>
            <a:spLocks noGrp="1"/>
          </p:cNvSpPr>
          <p:nvPr>
            <p:ph idx="1"/>
          </p:nvPr>
        </p:nvSpPr>
        <p:spPr>
          <a:xfrm>
            <a:off x="837828" y="1412776"/>
            <a:ext cx="10945216" cy="5256584"/>
          </a:xfrm>
        </p:spPr>
        <p:txBody>
          <a:bodyPr>
            <a:normAutofit fontScale="92500" lnSpcReduction="20000"/>
          </a:bodyPr>
          <a:lstStyle/>
          <a:p>
            <a:r>
              <a:rPr lang="en-US" altLang="zh-CN" dirty="0" smtClean="0"/>
              <a:t>Australian Government’s Attitude and Policies on Chinese Education</a:t>
            </a:r>
            <a:endParaRPr lang="en-AU" dirty="0" smtClean="0"/>
          </a:p>
          <a:p>
            <a:r>
              <a:rPr lang="en-AU" dirty="0" smtClean="0"/>
              <a:t>After years </a:t>
            </a:r>
            <a:r>
              <a:rPr lang="en-AU" dirty="0"/>
              <a:t>of promotion of "cooked winter </a:t>
            </a:r>
            <a:r>
              <a:rPr lang="en-AU" dirty="0" smtClean="0"/>
              <a:t>melon (Putonghua, Chinese common language", </a:t>
            </a:r>
            <a:r>
              <a:rPr lang="en-AU" dirty="0"/>
              <a:t>only </a:t>
            </a:r>
            <a:r>
              <a:rPr lang="en-AU" dirty="0" smtClean="0"/>
              <a:t>more than a </a:t>
            </a:r>
            <a:r>
              <a:rPr lang="en-AU" dirty="0"/>
              <a:t>hundred people are proficient in </a:t>
            </a:r>
            <a:r>
              <a:rPr lang="en-AU" dirty="0" smtClean="0"/>
              <a:t>Chinese</a:t>
            </a:r>
          </a:p>
          <a:p>
            <a:r>
              <a:rPr lang="en-AU" dirty="0"/>
              <a:t>Australians have long recognized that the rise of Asia will affect jobs for the next generation.</a:t>
            </a:r>
          </a:p>
          <a:p>
            <a:r>
              <a:rPr lang="en-AU" dirty="0"/>
              <a:t>In the 1980s, the Australian government paid great attention to learning Asian languages, and planned to train a large number of "China hands" who are proficient in Chinese and Chinese culture.</a:t>
            </a:r>
          </a:p>
          <a:p>
            <a:r>
              <a:rPr lang="en-AU" dirty="0"/>
              <a:t> Former Prime Minister Bob Hawke launched the relevant language learning program in 1987</a:t>
            </a:r>
            <a:r>
              <a:rPr lang="en-AU" dirty="0" smtClean="0"/>
              <a:t>. (his cabinet </a:t>
            </a:r>
            <a:r>
              <a:rPr lang="en-AU" dirty="0"/>
              <a:t>documents </a:t>
            </a:r>
            <a:r>
              <a:rPr lang="en-AU" dirty="0" smtClean="0"/>
              <a:t>show was “a </a:t>
            </a:r>
            <a:r>
              <a:rPr lang="en-AU" dirty="0"/>
              <a:t>concerted response to the crisis in languages education in </a:t>
            </a:r>
            <a:r>
              <a:rPr lang="en-AU" dirty="0" smtClean="0"/>
              <a:t>Australia”. “It </a:t>
            </a:r>
            <a:r>
              <a:rPr lang="en-AU" dirty="0"/>
              <a:t>is evident that the custodians of our education system – which is all of us – are a long way from equipping the next generation with the skills necessary to capitalise on the suite of business and cultural opportunities that exist on our doorstep</a:t>
            </a:r>
            <a:r>
              <a:rPr lang="en-AU" dirty="0" smtClean="0"/>
              <a:t>.</a:t>
            </a:r>
            <a:endParaRPr lang="en-AU" dirty="0"/>
          </a:p>
          <a:p>
            <a:pPr fontAlgn="base"/>
            <a:r>
              <a:rPr lang="en-AU" dirty="0"/>
              <a:t>Our children need to be compulsorily learning Asian languages and cultures, starting in kindergarten all the way through to year 12, and beyond</a:t>
            </a:r>
            <a:r>
              <a:rPr lang="en-AU" dirty="0" smtClean="0"/>
              <a:t>.”</a:t>
            </a:r>
            <a:r>
              <a:rPr lang="zh-CN" altLang="en-US" dirty="0" smtClean="0"/>
              <a:t>）</a:t>
            </a:r>
            <a:endParaRPr lang="en-AU" dirty="0"/>
          </a:p>
          <a:p>
            <a:endParaRPr lang="en-AU" dirty="0"/>
          </a:p>
          <a:p>
            <a:endParaRPr lang="en-AU" dirty="0"/>
          </a:p>
          <a:p>
            <a:endParaRPr lang="en-AU" dirty="0"/>
          </a:p>
        </p:txBody>
      </p:sp>
    </p:spTree>
    <p:extLst>
      <p:ext uri="{BB962C8B-B14F-4D97-AF65-F5344CB8AC3E}">
        <p14:creationId xmlns:p14="http://schemas.microsoft.com/office/powerpoint/2010/main" val="69669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t>澳洲中小学中文教育面临的问题与挑战</a:t>
            </a:r>
            <a:endParaRPr lang="en-AU" dirty="0"/>
          </a:p>
        </p:txBody>
      </p:sp>
      <p:sp>
        <p:nvSpPr>
          <p:cNvPr id="3" name="Content Placeholder 2"/>
          <p:cNvSpPr>
            <a:spLocks noGrp="1"/>
          </p:cNvSpPr>
          <p:nvPr>
            <p:ph idx="1"/>
          </p:nvPr>
        </p:nvSpPr>
        <p:spPr>
          <a:xfrm>
            <a:off x="1293812" y="1676400"/>
            <a:ext cx="10561239" cy="4992960"/>
          </a:xfrm>
        </p:spPr>
        <p:txBody>
          <a:bodyPr>
            <a:normAutofit fontScale="92500"/>
          </a:bodyPr>
          <a:lstStyle/>
          <a:p>
            <a:r>
              <a:rPr lang="zh-CN" altLang="en-US" dirty="0" smtClean="0"/>
              <a:t>基廷的</a:t>
            </a:r>
            <a:r>
              <a:rPr lang="en-US" altLang="zh-CN" dirty="0" smtClean="0"/>
              <a:t>NALSAS </a:t>
            </a:r>
            <a:r>
              <a:rPr lang="zh-CN" altLang="en-US" dirty="0" smtClean="0"/>
              <a:t>计划的目标：</a:t>
            </a:r>
            <a:endParaRPr lang="en-US" altLang="zh-CN" dirty="0" smtClean="0"/>
          </a:p>
          <a:p>
            <a:r>
              <a:rPr lang="en-AU" dirty="0"/>
              <a:t>NALSAS </a:t>
            </a:r>
            <a:r>
              <a:rPr lang="zh-CN" altLang="en-US" dirty="0"/>
              <a:t>战略协助政府和非政府学校提高四种目标亚洲语言（日语、现代标准汉语、印度尼西亚语和韩语）的语言学习参与度和熟练程度，并支持跨课程的亚洲研究</a:t>
            </a:r>
            <a:r>
              <a:rPr lang="zh-CN" altLang="en-US" dirty="0" smtClean="0"/>
              <a:t>。</a:t>
            </a:r>
            <a:endParaRPr lang="en-AU" dirty="0"/>
          </a:p>
          <a:p>
            <a:r>
              <a:rPr lang="zh-CN" altLang="en-US" dirty="0"/>
              <a:t>该战略旨在通过所有学校系统支持加强和扩大亚洲语言和亚洲研究的提供，以提高澳大利亚与国际互动，特别是与主要亚洲国家互动的能力和准备。这四种语言是根据外交和贸易部所做的区域经济预测选择</a:t>
            </a:r>
            <a:r>
              <a:rPr lang="zh-CN" altLang="en-US" dirty="0" smtClean="0"/>
              <a:t>的。</a:t>
            </a:r>
            <a:endParaRPr lang="en-AU" altLang="zh-CN" dirty="0"/>
          </a:p>
          <a:p>
            <a:r>
              <a:rPr lang="zh-CN" altLang="en-US" dirty="0" smtClean="0"/>
              <a:t>但</a:t>
            </a:r>
            <a:r>
              <a:rPr lang="zh-CN" altLang="en-US" dirty="0"/>
              <a:t>后来的继任陆克文、霍华德（</a:t>
            </a:r>
            <a:r>
              <a:rPr lang="en-US" altLang="zh-CN" dirty="0"/>
              <a:t>John Howard</a:t>
            </a:r>
            <a:r>
              <a:rPr lang="zh-CN" altLang="en-US" dirty="0"/>
              <a:t>）、吉拉德（</a:t>
            </a:r>
            <a:r>
              <a:rPr lang="en-US" altLang="zh-CN" dirty="0"/>
              <a:t>Julia Gillard</a:t>
            </a:r>
            <a:r>
              <a:rPr lang="zh-CN" altLang="en-US" dirty="0"/>
              <a:t>）和阿博特（</a:t>
            </a:r>
            <a:r>
              <a:rPr lang="en-US" altLang="zh-CN" dirty="0"/>
              <a:t>Tony Abbott</a:t>
            </a:r>
            <a:r>
              <a:rPr lang="zh-CN" altLang="en-US" dirty="0"/>
              <a:t>）作了努力，依然无法扭转困局，几乎所有后续政策皆未能产生理想的效</a:t>
            </a:r>
            <a:r>
              <a:rPr lang="zh-CN" altLang="en-US" dirty="0" smtClean="0"/>
              <a:t>果。</a:t>
            </a:r>
            <a:endParaRPr lang="en-US" altLang="zh-CN" dirty="0"/>
          </a:p>
          <a:p>
            <a:r>
              <a:rPr lang="zh-CN" altLang="en-US" dirty="0"/>
              <a:t>其中，吉拉德在</a:t>
            </a:r>
            <a:r>
              <a:rPr lang="en-US" altLang="zh-CN" dirty="0"/>
              <a:t>2012</a:t>
            </a:r>
            <a:r>
              <a:rPr lang="zh-CN" altLang="en-US" dirty="0"/>
              <a:t>年于任内发表的</a:t>
            </a:r>
            <a:r>
              <a:rPr lang="en-US" altLang="zh-CN" dirty="0"/>
              <a:t>《</a:t>
            </a:r>
            <a:r>
              <a:rPr lang="zh-CN" altLang="en-US" dirty="0"/>
              <a:t>亚洲世纪白皮书</a:t>
            </a:r>
            <a:r>
              <a:rPr lang="en-US" altLang="zh-CN" dirty="0"/>
              <a:t>》</a:t>
            </a:r>
            <a:r>
              <a:rPr lang="zh-CN" altLang="en-US" dirty="0"/>
              <a:t>（</a:t>
            </a:r>
            <a:r>
              <a:rPr lang="en-US" altLang="zh-CN" dirty="0"/>
              <a:t>Australia in the Asian Century White Paper</a:t>
            </a:r>
            <a:r>
              <a:rPr lang="zh-CN" altLang="en-US" dirty="0"/>
              <a:t>），推崇“亚洲教育”，包括提出在学校优先推广四种亚洲语言（普通话、印尼文、韩文、日文），让每名孩子都学习一门亚洲语言，并了解亚洲文化。</a:t>
            </a:r>
          </a:p>
          <a:p>
            <a:endParaRPr lang="en-AU" dirty="0"/>
          </a:p>
          <a:p>
            <a:endParaRPr lang="en-AU" dirty="0"/>
          </a:p>
        </p:txBody>
      </p:sp>
    </p:spTree>
    <p:extLst>
      <p:ext uri="{BB962C8B-B14F-4D97-AF65-F5344CB8AC3E}">
        <p14:creationId xmlns:p14="http://schemas.microsoft.com/office/powerpoint/2010/main" val="221381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4873beb7-5857-4685-be1f-d57550cc96cc"/>
    <ds:schemaRef ds:uri="http://www.w3.org/XML/1998/namespac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728</TotalTime>
  <Words>5274</Words>
  <Application>Microsoft Office PowerPoint</Application>
  <PresentationFormat>Custom</PresentationFormat>
  <Paragraphs>219</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 Unicode MS</vt:lpstr>
      <vt:lpstr>DengXian</vt:lpstr>
      <vt:lpstr>Euphemia</vt:lpstr>
      <vt:lpstr>inherit</vt:lpstr>
      <vt:lpstr>SimSun</vt:lpstr>
      <vt:lpstr>Algerian</vt:lpstr>
      <vt:lpstr>Arial</vt:lpstr>
      <vt:lpstr>Calibri</vt:lpstr>
      <vt:lpstr>Times New Roman</vt:lpstr>
      <vt:lpstr>Serenity 16x9</vt:lpstr>
      <vt:lpstr>澳洲中小学中文教育 面临的问题与挑战</vt:lpstr>
      <vt:lpstr>澳洲中小学中文教育面临的问题与挑战</vt:lpstr>
      <vt:lpstr>Issues and Challenges of Chinese Education in Australian Schools</vt:lpstr>
      <vt:lpstr>Issues and Challenges of Chinese Education in Australian Schools—Basic Data</vt:lpstr>
      <vt:lpstr>Issues and Challenges of Chinese Education in Australian Schools—Basic Data</vt:lpstr>
      <vt:lpstr>Issues and Challenges of Chinese Education in Australian Schools—Basic Data</vt:lpstr>
      <vt:lpstr>澳洲中小学中文教育面临的问题与挑战</vt:lpstr>
      <vt:lpstr>Issues and Challenges of Chinese Education in Australian Schools</vt:lpstr>
      <vt:lpstr>澳洲中小学中文教育面临的问题与挑战</vt:lpstr>
      <vt:lpstr>澳洲中小学中文教育面临的问题与挑战</vt:lpstr>
      <vt:lpstr>Issues and Challenges of Chinese Education in Australian Schools</vt:lpstr>
      <vt:lpstr>Issues and Challenges of Chinese Education in Australian Schools</vt:lpstr>
      <vt:lpstr>Issues and Challenges of Chinese Education in Australian Schools</vt:lpstr>
      <vt:lpstr>澳洲中小学中文教育面临的问题与挑战</vt:lpstr>
      <vt:lpstr>Issues and Challenges of Chinese Education in Australian Schools</vt:lpstr>
      <vt:lpstr>澳洲中小学中文教育面临的问题与挑战</vt:lpstr>
      <vt:lpstr>Issues and Challenges of Chinese Education in Australian Schools</vt:lpstr>
      <vt:lpstr>Chinese Second Language (CSL) &amp; Second Language Advanced (CSLA) &amp; first language</vt:lpstr>
      <vt:lpstr>澳洲中小学中文教育面临的问题与挑战</vt:lpstr>
      <vt:lpstr>Issues and Challenges of Chinese Education in Australian Schools</vt:lpstr>
      <vt:lpstr>澳洲中小学中文教育面临的问题与挑战</vt:lpstr>
      <vt:lpstr>Issues and Challenges of Chinese Education in Australian Schools</vt:lpstr>
      <vt:lpstr>澳洲中小学中文教育面临的问题与挑战</vt:lpstr>
      <vt:lpstr>Issues and Challenges of Chinese Education in Australian Schools</vt:lpstr>
      <vt:lpstr>澳洲中小学中文教育面临的问题与挑战</vt:lpstr>
      <vt:lpstr>Issues and Challenges of Chinese Education in Australian Schools</vt:lpstr>
      <vt:lpstr>澳洲中小学中文教育面临的问题与挑战</vt:lpstr>
      <vt:lpstr>Issues and Challenges of Chinese Education in Australian Schools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澳洲中小学中文教育 面临的问题与挑战</dc:title>
  <dc:creator>Jixing Xu</dc:creator>
  <cp:lastModifiedBy>Jixing Xu</cp:lastModifiedBy>
  <cp:revision>63</cp:revision>
  <cp:lastPrinted>2023-05-03T22:38:42Z</cp:lastPrinted>
  <dcterms:created xsi:type="dcterms:W3CDTF">2021-12-14T05:25:12Z</dcterms:created>
  <dcterms:modified xsi:type="dcterms:W3CDTF">2023-05-18T07:51:24Z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