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56" r:id="rId2"/>
    <p:sldId id="271" r:id="rId3"/>
    <p:sldId id="279" r:id="rId4"/>
    <p:sldId id="280" r:id="rId5"/>
    <p:sldId id="257" r:id="rId6"/>
    <p:sldId id="275" r:id="rId7"/>
    <p:sldId id="276" r:id="rId8"/>
    <p:sldId id="28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Lst>
        </p14:section>
        <p14:section name="Design, Morph, Annotate, Work Together, Tell Me" id="{B9B51309-D148-4332-87C2-07BE32FBCA3B}">
          <p14:sldIdLst>
            <p14:sldId id="271"/>
            <p14:sldId id="279"/>
            <p14:sldId id="280"/>
            <p14:sldId id="257"/>
            <p14:sldId id="275"/>
            <p14:sldId id="276"/>
          </p14:sldIdLst>
        </p14:section>
        <p14:section name="Learn More" id="{2CC34DB2-6590-42C0-AD4B-A04C6060184E}">
          <p14:sldIdLst>
            <p14:sldId id="28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64" d="100"/>
          <a:sy n="64" d="100"/>
        </p:scale>
        <p:origin x="748"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5/18/2023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5/18/2023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8</a:t>
            </a:fld>
            <a:endParaRPr lang="en-US" dirty="0"/>
          </a:p>
        </p:txBody>
      </p:sp>
    </p:spTree>
    <p:extLst>
      <p:ext uri="{BB962C8B-B14F-4D97-AF65-F5344CB8AC3E}">
        <p14:creationId xmlns:p14="http://schemas.microsoft.com/office/powerpoint/2010/main" val="3421780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5/18/2023</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BEEBAAA-29B5-4AF5-BC5F-7E580C29002D}" type="datetimeFigureOut">
              <a:rPr lang="en-US" smtClean="0"/>
              <a:pPr/>
              <a:t>5/18/2023</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8" name="Straight Connector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64324"/>
            <a:ext cx="10515600" cy="2387600"/>
          </a:xfrm>
        </p:spPr>
        <p:txBody>
          <a:bodyPr anchor="ctr" anchorCtr="0">
            <a:normAutofit/>
          </a:bodyPr>
          <a:lstStyle/>
          <a:p>
            <a:pPr algn="ctr"/>
            <a:r>
              <a:rPr lang="zh-CN" altLang="en-US" sz="3200" dirty="0"/>
              <a:t>浅谈巩固和保持学生学习中文兴趣过程中的实际问题</a:t>
            </a:r>
            <a:br>
              <a:rPr lang="en-US" altLang="zh-CN" sz="3600" dirty="0"/>
            </a:br>
            <a:endParaRPr lang="en-US" sz="4800" dirty="0">
              <a:solidFill>
                <a:schemeClr val="bg1"/>
              </a:solidFill>
            </a:endParaRPr>
          </a:p>
        </p:txBody>
      </p:sp>
      <p:sp>
        <p:nvSpPr>
          <p:cNvPr id="3" name="Subtitle 2"/>
          <p:cNvSpPr>
            <a:spLocks noGrp="1"/>
          </p:cNvSpPr>
          <p:nvPr>
            <p:ph type="subTitle" idx="4294967295"/>
          </p:nvPr>
        </p:nvSpPr>
        <p:spPr>
          <a:xfrm>
            <a:off x="855620" y="2933105"/>
            <a:ext cx="9580467" cy="2185547"/>
          </a:xfrm>
        </p:spPr>
        <p:txBody>
          <a:bodyPr>
            <a:normAutofit lnSpcReduction="10000"/>
          </a:bodyPr>
          <a:lstStyle/>
          <a:p>
            <a:pPr marL="0" indent="0">
              <a:buNone/>
            </a:pPr>
            <a:r>
              <a:rPr lang="en-US" sz="2400" b="1" dirty="0">
                <a:latin typeface="+mj-lt"/>
              </a:rPr>
              <a:t>	A/Professor Shaoming Zhou</a:t>
            </a:r>
          </a:p>
          <a:p>
            <a:pPr marL="0" indent="0">
              <a:buNone/>
            </a:pPr>
            <a:r>
              <a:rPr lang="en-US" sz="2400" b="1" dirty="0">
                <a:latin typeface="+mj-lt"/>
              </a:rPr>
              <a:t>	Asia Institute </a:t>
            </a:r>
          </a:p>
          <a:p>
            <a:pPr marL="0" indent="0">
              <a:buNone/>
            </a:pPr>
            <a:r>
              <a:rPr lang="en-US" sz="2400" b="1" dirty="0">
                <a:latin typeface="+mj-lt"/>
              </a:rPr>
              <a:t>	The University of Melbourne</a:t>
            </a:r>
          </a:p>
        </p:txBody>
      </p:sp>
      <p:pic>
        <p:nvPicPr>
          <p:cNvPr id="4" name="Picture 3" descr="PowerPoint program icon"/>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zh-CN" altLang="en-US" dirty="0">
                <a:latin typeface="Segoe UI Light" panose="020B0502040204020203" pitchFamily="34" charset="0"/>
                <a:cs typeface="Segoe UI Light" panose="020B0502040204020203" pitchFamily="34" charset="0"/>
              </a:rPr>
              <a:t>保持学生学习中文兴趣的重要性</a:t>
            </a:r>
            <a:endParaRPr lang="en-US"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10" y="1524708"/>
            <a:ext cx="4321704" cy="3871518"/>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342900" lvl="0" indent="-342900">
              <a:lnSpc>
                <a:spcPct val="107000"/>
              </a:lnSpc>
              <a:spcAft>
                <a:spcPts val="800"/>
              </a:spcAft>
              <a:buSzPts val="1000"/>
              <a:buFont typeface="Symbol" panose="05050102010706020507" pitchFamily="18" charset="2"/>
              <a:buChar char=""/>
              <a:tabLst>
                <a:tab pos="457200" algn="l"/>
              </a:tabLst>
            </a:pPr>
            <a:r>
              <a:rPr lang="zh-CN" altLang="en-US" sz="2800" dirty="0">
                <a:solidFill>
                  <a:srgbClr val="333333"/>
                </a:solidFill>
                <a:latin typeface="Arial" panose="020B0604020202020204" pitchFamily="34" charset="0"/>
              </a:rPr>
              <a:t>兴趣是</a:t>
            </a:r>
            <a:r>
              <a:rPr lang="zh-CN" altLang="en-US" sz="2800" b="0" i="0" dirty="0">
                <a:solidFill>
                  <a:srgbClr val="333333"/>
                </a:solidFill>
                <a:effectLst/>
                <a:latin typeface="Arial" panose="020B0604020202020204" pitchFamily="34" charset="0"/>
              </a:rPr>
              <a:t>学生参与和学习原动力 （</a:t>
            </a:r>
            <a:r>
              <a:rPr lang="en-AU" sz="2800" dirty="0" err="1"/>
              <a:t>Sitwat</a:t>
            </a:r>
            <a:r>
              <a:rPr lang="en-AU" sz="2800" dirty="0"/>
              <a:t> Saeed &amp; David </a:t>
            </a:r>
            <a:r>
              <a:rPr lang="en-AU" sz="2800" dirty="0" err="1"/>
              <a:t>Zyngier</a:t>
            </a:r>
            <a:r>
              <a:rPr lang="zh-CN" altLang="en-US" sz="2800" dirty="0"/>
              <a:t>：</a:t>
            </a:r>
            <a:r>
              <a:rPr lang="en-AU" altLang="zh-CN" sz="2800" dirty="0"/>
              <a:t>2012</a:t>
            </a:r>
            <a:r>
              <a:rPr lang="zh-CN" altLang="en-US" sz="2800" dirty="0"/>
              <a:t>）</a:t>
            </a:r>
            <a:endParaRPr lang="en-AU" altLang="zh-CN" sz="2800" b="0" i="0" dirty="0">
              <a:solidFill>
                <a:srgbClr val="333333"/>
              </a:solidFill>
              <a:effectLst/>
              <a:latin typeface="Arial" panose="020B0604020202020204" pitchFamily="34"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zh-CN" altLang="en-US" sz="2800" b="0" i="0" dirty="0">
                <a:solidFill>
                  <a:srgbClr val="333333"/>
                </a:solidFill>
                <a:effectLst/>
                <a:latin typeface="Arial" panose="020B0604020202020204" pitchFamily="34" charset="0"/>
              </a:rPr>
              <a:t>学生兴趣对学习成绩和长期成功的影响 （</a:t>
            </a:r>
            <a:r>
              <a:rPr lang="en-US" altLang="zh-CN" sz="2800" b="0" i="0" dirty="0" err="1">
                <a:solidFill>
                  <a:srgbClr val="333333"/>
                </a:solidFill>
                <a:effectLst/>
                <a:latin typeface="Arial" panose="020B0604020202020204" pitchFamily="34" charset="0"/>
              </a:rPr>
              <a:t>Khusaini</a:t>
            </a:r>
            <a:r>
              <a:rPr lang="en-US" altLang="zh-CN" sz="2800" b="0" i="0" dirty="0">
                <a:solidFill>
                  <a:srgbClr val="333333"/>
                </a:solidFill>
                <a:effectLst/>
                <a:latin typeface="Arial" panose="020B0604020202020204" pitchFamily="34" charset="0"/>
              </a:rPr>
              <a:t> </a:t>
            </a:r>
            <a:r>
              <a:rPr lang="en-US" altLang="zh-CN" sz="2800" b="0" i="0" dirty="0" err="1">
                <a:solidFill>
                  <a:srgbClr val="333333"/>
                </a:solidFill>
                <a:effectLst/>
                <a:latin typeface="Arial" panose="020B0604020202020204" pitchFamily="34" charset="0"/>
              </a:rPr>
              <a:t>Khusaini</a:t>
            </a:r>
            <a:r>
              <a:rPr lang="en-US" altLang="zh-CN" sz="2800" b="0" i="0" dirty="0">
                <a:solidFill>
                  <a:srgbClr val="333333"/>
                </a:solidFill>
                <a:effectLst/>
                <a:latin typeface="Arial" panose="020B0604020202020204" pitchFamily="34" charset="0"/>
              </a:rPr>
              <a:t>, Melan </a:t>
            </a:r>
            <a:r>
              <a:rPr lang="en-US" altLang="zh-CN" sz="2800" b="0" i="0" dirty="0" err="1">
                <a:solidFill>
                  <a:srgbClr val="333333"/>
                </a:solidFill>
                <a:effectLst/>
                <a:latin typeface="Arial" panose="020B0604020202020204" pitchFamily="34" charset="0"/>
              </a:rPr>
              <a:t>Sinaga</a:t>
            </a:r>
            <a:r>
              <a:rPr lang="en-US" altLang="zh-CN" sz="2800" b="0" i="0" dirty="0">
                <a:solidFill>
                  <a:srgbClr val="333333"/>
                </a:solidFill>
                <a:effectLst/>
                <a:latin typeface="Arial" panose="020B0604020202020204" pitchFamily="34" charset="0"/>
              </a:rPr>
              <a:t> and Elizabeth Elizabeth:2022)</a:t>
            </a:r>
            <a:endParaRPr lang="en-US" sz="2800" dirty="0">
              <a:latin typeface="Segoe UI" panose="020B0502040204020203" pitchFamily="34" charset="0"/>
              <a:cs typeface="Segoe UI" panose="020B0502040204020203" pitchFamily="34" charset="0"/>
            </a:endParaRPr>
          </a:p>
        </p:txBody>
      </p:sp>
      <p:pic>
        <p:nvPicPr>
          <p:cNvPr id="5" name="Picture 4" descr="Design ideas pane showing different design options"/>
          <p:cNvPicPr>
            <a:picLocks noChangeAspect="1"/>
          </p:cNvPicPr>
          <p:nvPr/>
        </p:nvPicPr>
        <p:blipFill rotWithShape="1">
          <a:blip r:embed="rId2" cstate="print">
            <a:extLst>
              <a:ext uri="{28A0092B-C50C-407E-A947-70E740481C1C}">
                <a14:useLocalDpi xmlns:a14="http://schemas.microsoft.com/office/drawing/2010/main" val="0"/>
              </a:ext>
            </a:extLst>
          </a:blip>
          <a:srcRect l="23607"/>
          <a:stretch/>
        </p:blipFill>
        <p:spPr>
          <a:xfrm>
            <a:off x="4976037" y="1385113"/>
            <a:ext cx="6513229" cy="4577621"/>
          </a:xfrm>
          <a:prstGeom prst="rect">
            <a:avLst/>
          </a:prstGeom>
        </p:spPr>
      </p:pic>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b="0" i="0" dirty="0">
                <a:solidFill>
                  <a:srgbClr val="333333"/>
                </a:solidFill>
                <a:effectLst/>
                <a:latin typeface="Arial" panose="020B0604020202020204" pitchFamily="34" charset="0"/>
              </a:rPr>
              <a:t>了解学生</a:t>
            </a:r>
            <a:r>
              <a:rPr lang="zh-CN" altLang="en-US" dirty="0">
                <a:solidFill>
                  <a:srgbClr val="333333"/>
                </a:solidFill>
                <a:latin typeface="Arial" panose="020B0604020202020204" pitchFamily="34" charset="0"/>
              </a:rPr>
              <a:t>内在和外在的</a:t>
            </a:r>
            <a:r>
              <a:rPr lang="zh-CN" altLang="en-US" b="0" i="0" dirty="0">
                <a:solidFill>
                  <a:srgbClr val="333333"/>
                </a:solidFill>
                <a:effectLst/>
                <a:latin typeface="Arial" panose="020B0604020202020204" pitchFamily="34" charset="0"/>
              </a:rPr>
              <a:t>动机</a:t>
            </a:r>
            <a:endParaRPr lang="en-US" dirty="0">
              <a:latin typeface="Segoe UI Light" panose="020B0502040204020203" pitchFamily="34" charset="0"/>
              <a:cs typeface="Segoe UI Light" panose="020B0502040204020203" pitchFamily="34" charset="0"/>
            </a:endParaRPr>
          </a:p>
        </p:txBody>
      </p:sp>
      <p:sp>
        <p:nvSpPr>
          <p:cNvPr id="25"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2400" b="0" i="0" dirty="0">
                <a:solidFill>
                  <a:srgbClr val="333333"/>
                </a:solidFill>
                <a:effectLst/>
                <a:latin typeface="Arial" panose="020B0604020202020204" pitchFamily="34" charset="0"/>
              </a:rPr>
              <a:t>各种动机理论</a:t>
            </a:r>
            <a:r>
              <a:rPr lang="en-US" dirty="0">
                <a:latin typeface="Segoe UI" panose="020B0502040204020203" pitchFamily="34" charset="0"/>
                <a:cs typeface="Segoe UI" panose="020B0502040204020203" pitchFamily="34" charset="0"/>
              </a:rPr>
              <a:t>:</a:t>
            </a:r>
          </a:p>
        </p:txBody>
      </p:sp>
      <p:grpSp>
        <p:nvGrpSpPr>
          <p:cNvPr id="18" name="Group 17" descr="Small circle with number 1 inside  indicating step 1"/>
          <p:cNvGrpSpPr/>
          <p:nvPr/>
        </p:nvGrpSpPr>
        <p:grpSpPr bwMode="blackWhite">
          <a:xfrm>
            <a:off x="531552" y="1917997"/>
            <a:ext cx="558179" cy="409838"/>
            <a:chOff x="6953426" y="711274"/>
            <a:chExt cx="558179" cy="409838"/>
          </a:xfrm>
        </p:grpSpPr>
        <p:sp>
          <p:nvSpPr>
            <p:cNvPr id="19" name="Oval 18"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1" name="Content Placeholder 17"/>
          <p:cNvSpPr txBox="1">
            <a:spLocks/>
          </p:cNvSpPr>
          <p:nvPr/>
        </p:nvSpPr>
        <p:spPr>
          <a:xfrm>
            <a:off x="1056513" y="1958189"/>
            <a:ext cx="10532292" cy="880962"/>
          </a:xfrm>
          <a:prstGeom prst="rect">
            <a:avLst/>
          </a:prstGeom>
        </p:spPr>
        <p:txBody>
          <a:bodyPr vert="horz" lIns="91440" tIns="45720" rIns="91440" bIns="45720" rtlCol="0">
            <a:normAutofit fontScale="925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zh-CN" altLang="en-US" sz="1800" b="0" i="0" dirty="0">
                <a:solidFill>
                  <a:srgbClr val="333333"/>
                </a:solidFill>
                <a:effectLst/>
                <a:latin typeface="Arial" panose="020B0604020202020204" pitchFamily="34" charset="0"/>
              </a:rPr>
              <a:t>马斯洛</a:t>
            </a:r>
            <a:r>
              <a:rPr lang="zh-CN" altLang="en-US" sz="2000" b="0" i="0" dirty="0">
                <a:solidFill>
                  <a:srgbClr val="333333"/>
                </a:solidFill>
                <a:effectLst/>
                <a:latin typeface="Arial" panose="020B0604020202020204" pitchFamily="34" charset="0"/>
              </a:rPr>
              <a:t>（</a:t>
            </a:r>
            <a:r>
              <a:rPr lang="en-AU" sz="2000" b="0" i="0" dirty="0">
                <a:solidFill>
                  <a:srgbClr val="374151"/>
                </a:solidFill>
                <a:effectLst/>
                <a:latin typeface="Söhne"/>
              </a:rPr>
              <a:t>Maslow</a:t>
            </a:r>
            <a:r>
              <a:rPr lang="zh-CN" altLang="en-US" sz="2000" b="0" i="0" dirty="0">
                <a:solidFill>
                  <a:srgbClr val="374151"/>
                </a:solidFill>
                <a:effectLst/>
                <a:latin typeface="Söhne"/>
              </a:rPr>
              <a:t>）</a:t>
            </a:r>
            <a:r>
              <a:rPr lang="zh-CN" altLang="en-US" sz="1800" b="0" i="0" dirty="0">
                <a:solidFill>
                  <a:srgbClr val="333333"/>
                </a:solidFill>
                <a:effectLst/>
                <a:latin typeface="Arial" panose="020B0604020202020204" pitchFamily="34" charset="0"/>
              </a:rPr>
              <a:t>的需求层次，自我决定理论</a:t>
            </a:r>
            <a:r>
              <a:rPr lang="zh-CN" altLang="en-US" sz="1900" b="0" i="0" dirty="0">
                <a:solidFill>
                  <a:srgbClr val="333333"/>
                </a:solidFill>
                <a:effectLst/>
                <a:latin typeface="Arial" panose="020B0604020202020204" pitchFamily="34" charset="0"/>
              </a:rPr>
              <a:t>（</a:t>
            </a:r>
            <a:r>
              <a:rPr lang="en-AU" sz="1900" b="0" i="0" dirty="0">
                <a:solidFill>
                  <a:srgbClr val="374151"/>
                </a:solidFill>
                <a:effectLst/>
                <a:latin typeface="Söhne"/>
              </a:rPr>
              <a:t> Hierarchy of Needs </a:t>
            </a:r>
            <a:r>
              <a:rPr lang="zh-CN" altLang="en-US" sz="1900" b="0" i="0" dirty="0">
                <a:solidFill>
                  <a:srgbClr val="374151"/>
                </a:solidFill>
                <a:effectLst/>
                <a:latin typeface="Söhne"/>
              </a:rPr>
              <a:t>）</a:t>
            </a:r>
            <a:r>
              <a:rPr lang="en-AU"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马斯洛需求层次理论</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由亚伯拉罕</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马斯洛提出，该理论认为个人受到从基本生理需求</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如食物、水和住所</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到更高层次需求</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如归属、尊重和自我实现</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的需求层次的激励。根据这一理论，人们在进入更高层次的需求之前努力满足他们的低层次需求</a:t>
            </a:r>
            <a:r>
              <a:rPr lang="zh-CN" altLang="en-US" sz="1600" b="0" i="0" dirty="0">
                <a:solidFill>
                  <a:srgbClr val="333333"/>
                </a:solidFill>
                <a:effectLst/>
                <a:latin typeface="Arial" panose="020B0604020202020204" pitchFamily="34" charset="0"/>
              </a:rPr>
              <a:t>。</a:t>
            </a:r>
            <a:endParaRPr lang="en-US" sz="1600" dirty="0">
              <a:solidFill>
                <a:prstClr val="black">
                  <a:lumMod val="75000"/>
                  <a:lumOff val="25000"/>
                </a:prstClr>
              </a:solidFill>
              <a:cs typeface="Segoe UI"/>
            </a:endParaRPr>
          </a:p>
        </p:txBody>
      </p:sp>
      <p:grpSp>
        <p:nvGrpSpPr>
          <p:cNvPr id="33" name="Group 32" descr="Small circle with number 2 inside  indicating step 2"/>
          <p:cNvGrpSpPr/>
          <p:nvPr/>
        </p:nvGrpSpPr>
        <p:grpSpPr bwMode="blackWhite">
          <a:xfrm>
            <a:off x="531552" y="2804257"/>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36" name="Content Placeholder 17"/>
          <p:cNvSpPr txBox="1">
            <a:spLocks/>
          </p:cNvSpPr>
          <p:nvPr/>
        </p:nvSpPr>
        <p:spPr>
          <a:xfrm>
            <a:off x="1056513" y="2844451"/>
            <a:ext cx="10363548" cy="856477"/>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zh-CN" altLang="en-US" sz="1800" b="0" i="0" dirty="0">
                <a:solidFill>
                  <a:srgbClr val="333333"/>
                </a:solidFill>
                <a:effectLst/>
                <a:latin typeface="Arial" panose="020B0604020202020204" pitchFamily="34" charset="0"/>
              </a:rPr>
              <a:t>目标设定理论（</a:t>
            </a:r>
            <a:r>
              <a:rPr lang="en-AU" sz="1800" b="0" i="0" dirty="0">
                <a:solidFill>
                  <a:srgbClr val="374151"/>
                </a:solidFill>
                <a:effectLst/>
                <a:latin typeface="Söhne"/>
              </a:rPr>
              <a:t> Goal-Setting Theory </a:t>
            </a:r>
            <a:r>
              <a:rPr lang="zh-CN" altLang="en-US" sz="1800" b="0" i="0" dirty="0">
                <a:solidFill>
                  <a:srgbClr val="374151"/>
                </a:solidFill>
                <a:effectLst/>
                <a:latin typeface="Söhne"/>
              </a:rPr>
              <a:t>）</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该理论由埃德温</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洛克</a:t>
            </a:r>
            <a:r>
              <a:rPr lang="zh-CN" altLang="en-US" sz="2000" b="0" i="0" dirty="0">
                <a:solidFill>
                  <a:srgbClr val="333333"/>
                </a:solidFill>
                <a:effectLst/>
                <a:latin typeface="Arial" panose="020B0604020202020204" pitchFamily="34" charset="0"/>
              </a:rPr>
              <a:t>（</a:t>
            </a:r>
            <a:r>
              <a:rPr lang="en-AU" sz="2000" b="0" i="0" dirty="0">
                <a:solidFill>
                  <a:srgbClr val="374151"/>
                </a:solidFill>
                <a:effectLst/>
                <a:latin typeface="Söhne"/>
              </a:rPr>
              <a:t>Edwin Locke</a:t>
            </a:r>
            <a:r>
              <a:rPr lang="zh-CN" altLang="en-US" sz="2000" b="0" i="0" dirty="0">
                <a:solidFill>
                  <a:srgbClr val="374151"/>
                </a:solidFill>
                <a:effectLst/>
                <a:latin typeface="Söhne"/>
              </a:rPr>
              <a:t>）</a:t>
            </a:r>
            <a:r>
              <a:rPr lang="zh-CN" altLang="en-US" sz="1800" b="0" i="0" dirty="0">
                <a:solidFill>
                  <a:srgbClr val="333333"/>
                </a:solidFill>
                <a:effectLst/>
                <a:latin typeface="Arial" panose="020B0604020202020204" pitchFamily="34" charset="0"/>
              </a:rPr>
              <a:t>和加里</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莱瑟姆（</a:t>
            </a:r>
            <a:r>
              <a:rPr lang="en-AU" sz="1800" b="0" i="0" dirty="0">
                <a:solidFill>
                  <a:srgbClr val="333333"/>
                </a:solidFill>
                <a:effectLst/>
                <a:latin typeface="Arial" panose="020B0604020202020204" pitchFamily="34" charset="0"/>
              </a:rPr>
              <a:t> Gary </a:t>
            </a:r>
            <a:r>
              <a:rPr lang="en-AU" sz="1800" b="0" i="0" dirty="0" err="1">
                <a:solidFill>
                  <a:srgbClr val="333333"/>
                </a:solidFill>
                <a:effectLst/>
                <a:latin typeface="Arial" panose="020B0604020202020204" pitchFamily="34" charset="0"/>
              </a:rPr>
              <a:t>latham</a:t>
            </a:r>
            <a:r>
              <a:rPr lang="zh-CN" altLang="en-US" sz="1800" b="0" i="0" dirty="0">
                <a:solidFill>
                  <a:srgbClr val="333333"/>
                </a:solidFill>
                <a:effectLst/>
                <a:latin typeface="Arial" panose="020B0604020202020204" pitchFamily="34" charset="0"/>
              </a:rPr>
              <a:t>）提出，强调设定具体的、具有挑战性的目标以提高动机和绩效的重要性。根据这一理论，明确而具体的目标提供了方向感，增加了努力和坚持，并能导致更高水平的表现。</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22" name="Group 21" descr="Small circle with number 3 inside  indicating step 3"/>
          <p:cNvGrpSpPr/>
          <p:nvPr/>
        </p:nvGrpSpPr>
        <p:grpSpPr bwMode="blackWhite">
          <a:xfrm>
            <a:off x="531552" y="4208299"/>
            <a:ext cx="558179" cy="409838"/>
            <a:chOff x="6953426" y="711274"/>
            <a:chExt cx="558179" cy="409838"/>
          </a:xfrm>
        </p:grpSpPr>
        <p:sp>
          <p:nvSpPr>
            <p:cNvPr id="24" name="Oval 2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2" name="Content Placeholder 17"/>
          <p:cNvSpPr txBox="1">
            <a:spLocks/>
          </p:cNvSpPr>
          <p:nvPr/>
        </p:nvSpPr>
        <p:spPr>
          <a:xfrm>
            <a:off x="1056512" y="3789820"/>
            <a:ext cx="10323791" cy="1142957"/>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600"/>
              </a:spcAft>
              <a:buNone/>
              <a:defRPr/>
            </a:pPr>
            <a:r>
              <a:rPr lang="zh-CN" altLang="en-US" sz="1800" b="0" i="0" dirty="0">
                <a:solidFill>
                  <a:srgbClr val="333333"/>
                </a:solidFill>
                <a:effectLst/>
                <a:latin typeface="Arial" panose="020B0604020202020204" pitchFamily="34" charset="0"/>
              </a:rPr>
              <a:t>期望理论（</a:t>
            </a:r>
            <a:r>
              <a:rPr lang="en-AU" sz="1800" b="0" i="0" dirty="0">
                <a:solidFill>
                  <a:srgbClr val="374151"/>
                </a:solidFill>
                <a:effectLst/>
                <a:latin typeface="Söhne"/>
              </a:rPr>
              <a:t> Expectancy Theory </a:t>
            </a:r>
            <a:r>
              <a:rPr lang="zh-CN" altLang="en-US" sz="1800" b="0" i="0" dirty="0">
                <a:solidFill>
                  <a:srgbClr val="374151"/>
                </a:solidFill>
                <a:effectLst/>
                <a:latin typeface="Söhne"/>
              </a:rPr>
              <a:t>）</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由维克多</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弗洛姆（</a:t>
            </a:r>
            <a:r>
              <a:rPr lang="en-AU" sz="1800" b="0" i="0" dirty="0">
                <a:solidFill>
                  <a:srgbClr val="374151"/>
                </a:solidFill>
                <a:effectLst/>
                <a:latin typeface="Söhne"/>
              </a:rPr>
              <a:t> Victor Vroom</a:t>
            </a:r>
            <a:r>
              <a:rPr lang="zh-CN" altLang="en-US" sz="1800" b="0" i="0" dirty="0">
                <a:solidFill>
                  <a:srgbClr val="374151"/>
                </a:solidFill>
                <a:effectLst/>
                <a:latin typeface="Söhne"/>
              </a:rPr>
              <a:t>）</a:t>
            </a:r>
            <a:r>
              <a:rPr lang="zh-CN" altLang="en-US" sz="1800" b="0" i="0" dirty="0">
                <a:solidFill>
                  <a:srgbClr val="333333"/>
                </a:solidFill>
                <a:effectLst/>
                <a:latin typeface="Arial" panose="020B0604020202020204" pitchFamily="34" charset="0"/>
              </a:rPr>
              <a:t>提出，期望理论认为个人的动机是相信他们的努力会导致期望的结果或目标。它提出了三个关键要素</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期望</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相信努力会带来绩效</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、工具性</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相信绩效会带来期望的结果</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和效价</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结果的价值或吸引力</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。根据这一理论，当个人相信他们的行为会带来有价值的结果时，他们就会被激励去努力。</a:t>
            </a:r>
            <a:endParaRPr lang="en-US" sz="1800" dirty="0">
              <a:solidFill>
                <a:prstClr val="black">
                  <a:lumMod val="75000"/>
                  <a:lumOff val="25000"/>
                </a:prstClr>
              </a:solidFill>
              <a:cs typeface="Segoe UI"/>
            </a:endParaRPr>
          </a:p>
        </p:txBody>
      </p:sp>
      <p:grpSp>
        <p:nvGrpSpPr>
          <p:cNvPr id="37" name="Group 36" descr="Small circle with number 4 inside  indicating step 4"/>
          <p:cNvGrpSpPr/>
          <p:nvPr/>
        </p:nvGrpSpPr>
        <p:grpSpPr bwMode="blackWhite">
          <a:xfrm>
            <a:off x="531552" y="5177572"/>
            <a:ext cx="558179" cy="409838"/>
            <a:chOff x="6953426" y="711274"/>
            <a:chExt cx="558179" cy="409838"/>
          </a:xfrm>
        </p:grpSpPr>
        <p:sp>
          <p:nvSpPr>
            <p:cNvPr id="38" name="Oval 37"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descr="Number 4"/>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4</a:t>
              </a:r>
            </a:p>
          </p:txBody>
        </p:sp>
      </p:grpSp>
      <p:sp>
        <p:nvSpPr>
          <p:cNvPr id="40" name="Content Placeholder 17"/>
          <p:cNvSpPr txBox="1">
            <a:spLocks/>
          </p:cNvSpPr>
          <p:nvPr/>
        </p:nvSpPr>
        <p:spPr>
          <a:xfrm>
            <a:off x="1056512" y="5177572"/>
            <a:ext cx="10284035" cy="696316"/>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defRPr/>
            </a:pPr>
            <a:r>
              <a:rPr lang="zh-CN" altLang="en-US" sz="1800" b="0" i="0" dirty="0">
                <a:solidFill>
                  <a:srgbClr val="333333"/>
                </a:solidFill>
                <a:effectLst/>
                <a:latin typeface="Arial" panose="020B0604020202020204" pitchFamily="34" charset="0"/>
              </a:rPr>
              <a:t>自我决定理论（</a:t>
            </a:r>
            <a:r>
              <a:rPr lang="en-AU" sz="1800" b="0" i="0" dirty="0">
                <a:solidFill>
                  <a:srgbClr val="374151"/>
                </a:solidFill>
                <a:effectLst/>
                <a:latin typeface="Söhne"/>
              </a:rPr>
              <a:t> Self-Determination Theory </a:t>
            </a:r>
            <a:r>
              <a:rPr lang="zh-CN" altLang="en-US" sz="1800" b="0" i="0" dirty="0">
                <a:solidFill>
                  <a:srgbClr val="374151"/>
                </a:solidFill>
                <a:effectLst/>
                <a:latin typeface="Söhne"/>
              </a:rPr>
              <a:t>）</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自我决定理论是由</a:t>
            </a:r>
            <a:r>
              <a:rPr lang="en-US" altLang="zh-CN" sz="1800" b="0" i="0" dirty="0">
                <a:solidFill>
                  <a:srgbClr val="333333"/>
                </a:solidFill>
                <a:effectLst/>
                <a:latin typeface="Arial" panose="020B0604020202020204" pitchFamily="34" charset="0"/>
              </a:rPr>
              <a:t>Edward Deci</a:t>
            </a:r>
            <a:r>
              <a:rPr lang="zh-CN" altLang="en-US" sz="1800" b="0" i="0" dirty="0">
                <a:solidFill>
                  <a:srgbClr val="333333"/>
                </a:solidFill>
                <a:effectLst/>
                <a:latin typeface="Arial" panose="020B0604020202020204" pitchFamily="34" charset="0"/>
              </a:rPr>
              <a:t>和</a:t>
            </a:r>
            <a:r>
              <a:rPr lang="en-US" altLang="zh-CN" sz="1800" b="0" i="0" dirty="0">
                <a:solidFill>
                  <a:srgbClr val="333333"/>
                </a:solidFill>
                <a:effectLst/>
                <a:latin typeface="Arial" panose="020B0604020202020204" pitchFamily="34" charset="0"/>
              </a:rPr>
              <a:t>Richard Ryan</a:t>
            </a:r>
            <a:r>
              <a:rPr lang="zh-CN" altLang="en-US" sz="1800" b="0" i="0" dirty="0">
                <a:solidFill>
                  <a:srgbClr val="333333"/>
                </a:solidFill>
                <a:effectLst/>
                <a:latin typeface="Arial" panose="020B0604020202020204" pitchFamily="34" charset="0"/>
              </a:rPr>
              <a:t>提出的，强调内在动机和满足心理需求的作用。该理论认为，个人受到三种内在心理需求的驱动</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自主性</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对控制和独立的渴望</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、能力</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掌握技能和挑战的需求</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和关联性</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联系和归属的需求</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。当这些需求得到满足时，个人更有可能获得内在动力，并体验到更大的幸福感。</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1207" y="448056"/>
            <a:ext cx="8086080" cy="538677"/>
          </a:xfrm>
        </p:spPr>
        <p:txBody>
          <a:bodyPr>
            <a:normAutofit fontScale="90000"/>
          </a:bodyPr>
          <a:lstStyle/>
          <a:p>
            <a:r>
              <a:rPr lang="zh-CN" altLang="en-US" b="0" i="0" dirty="0">
                <a:solidFill>
                  <a:srgbClr val="333333"/>
                </a:solidFill>
                <a:effectLst/>
                <a:latin typeface="Arial" panose="020B0604020202020204" pitchFamily="34" charset="0"/>
              </a:rPr>
              <a:t>影响学生学习兴趣的关键因素 （</a:t>
            </a:r>
            <a:r>
              <a:rPr lang="en-US" altLang="zh-CN" b="0" i="0" dirty="0">
                <a:solidFill>
                  <a:srgbClr val="333333"/>
                </a:solidFill>
                <a:effectLst/>
                <a:latin typeface="Arial" panose="020B0604020202020204" pitchFamily="34" charset="0"/>
              </a:rPr>
              <a:t>Derek </a:t>
            </a:r>
            <a:r>
              <a:rPr lang="en-US" altLang="zh-CN" b="0" i="0" dirty="0" err="1">
                <a:solidFill>
                  <a:srgbClr val="333333"/>
                </a:solidFill>
                <a:effectLst/>
                <a:latin typeface="Arial" panose="020B0604020202020204" pitchFamily="34" charset="0"/>
              </a:rPr>
              <a:t>Chueng</a:t>
            </a:r>
            <a:r>
              <a:rPr lang="zh-CN" altLang="en-US" b="0" i="0" dirty="0">
                <a:solidFill>
                  <a:srgbClr val="333333"/>
                </a:solidFill>
                <a:effectLst/>
                <a:latin typeface="Arial" panose="020B0604020202020204" pitchFamily="34" charset="0"/>
              </a:rPr>
              <a:t>：</a:t>
            </a:r>
            <a:r>
              <a:rPr lang="en-AU" altLang="zh-CN" b="0" i="0" dirty="0">
                <a:solidFill>
                  <a:srgbClr val="333333"/>
                </a:solidFill>
                <a:effectLst/>
                <a:latin typeface="Arial" panose="020B0604020202020204" pitchFamily="34" charset="0"/>
              </a:rPr>
              <a:t>2017</a:t>
            </a:r>
            <a:r>
              <a:rPr lang="zh-CN" altLang="en-US" b="0" i="0" dirty="0">
                <a:solidFill>
                  <a:srgbClr val="333333"/>
                </a:solidFill>
                <a:effectLst/>
                <a:latin typeface="Arial" panose="020B0604020202020204" pitchFamily="34" charset="0"/>
              </a:rPr>
              <a:t>）</a:t>
            </a:r>
            <a:endParaRPr lang="en-US" dirty="0">
              <a:latin typeface="Segoe UI Light" panose="020B0502040204020203" pitchFamily="34" charset="0"/>
              <a:cs typeface="Segoe UI Light" panose="020B0502040204020203" pitchFamily="34" charset="0"/>
            </a:endParaRPr>
          </a:p>
        </p:txBody>
      </p:sp>
      <p:sp>
        <p:nvSpPr>
          <p:cNvPr id="30" name="Content Placeholder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US" dirty="0"/>
          </a:p>
        </p:txBody>
      </p:sp>
      <p:grpSp>
        <p:nvGrpSpPr>
          <p:cNvPr id="13" name="Group 12" descr="Small circle with number 1 inside  indicating step 1"/>
          <p:cNvGrpSpPr/>
          <p:nvPr/>
        </p:nvGrpSpPr>
        <p:grpSpPr bwMode="blackWhite">
          <a:xfrm>
            <a:off x="558723" y="1917997"/>
            <a:ext cx="558179" cy="409838"/>
            <a:chOff x="6953426" y="711274"/>
            <a:chExt cx="558179" cy="409838"/>
          </a:xfrm>
        </p:grpSpPr>
        <p:sp>
          <p:nvSpPr>
            <p:cNvPr id="14" name="Oval 1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16" name="Content Placeholder 17"/>
          <p:cNvSpPr txBox="1">
            <a:spLocks/>
          </p:cNvSpPr>
          <p:nvPr/>
        </p:nvSpPr>
        <p:spPr>
          <a:xfrm>
            <a:off x="1066041" y="1958189"/>
            <a:ext cx="9807368" cy="81418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b="0" i="0" dirty="0">
                <a:solidFill>
                  <a:srgbClr val="333333"/>
                </a:solidFill>
                <a:effectLst/>
                <a:latin typeface="Arial" panose="020B0604020202020204" pitchFamily="34" charset="0"/>
              </a:rPr>
              <a:t>相关性</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当学生认为学习主题与他们的生活、目标和兴趣相关时，他们更有可能对学习感兴趣。课程设计，课程内容，教学方法</a:t>
            </a:r>
            <a:endParaRPr lang="en-AU" altLang="zh-CN" sz="1800" b="0" i="0" dirty="0">
              <a:solidFill>
                <a:srgbClr val="333333"/>
              </a:solidFill>
              <a:effectLst/>
              <a:latin typeface="Arial" panose="020B0604020202020204" pitchFamily="34" charset="0"/>
            </a:endParaRPr>
          </a:p>
          <a:p>
            <a:pPr marL="0" indent="0">
              <a:spcAft>
                <a:spcPts val="2000"/>
              </a:spcAft>
              <a:buNone/>
            </a:pPr>
            <a:endParaRPr lang="en-AU" altLang="zh-CN" b="0" i="0" dirty="0">
              <a:solidFill>
                <a:srgbClr val="333333"/>
              </a:solidFill>
              <a:effectLst/>
              <a:latin typeface="Arial" panose="020B0604020202020204" pitchFamily="34" charset="0"/>
            </a:endParaRPr>
          </a:p>
          <a:p>
            <a:pPr marL="0" indent="0">
              <a:spcAft>
                <a:spcPts val="2000"/>
              </a:spcAft>
              <a:buNone/>
            </a:pPr>
            <a:endParaRPr lang="en-US"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18" name="Group 17" descr="Small circle with number 2 inside  indicating step 2"/>
          <p:cNvGrpSpPr/>
          <p:nvPr/>
        </p:nvGrpSpPr>
        <p:grpSpPr bwMode="blackWhite">
          <a:xfrm>
            <a:off x="558723" y="2896735"/>
            <a:ext cx="558179" cy="409838"/>
            <a:chOff x="6953426" y="711274"/>
            <a:chExt cx="558179" cy="409838"/>
          </a:xfrm>
        </p:grpSpPr>
        <p:sp>
          <p:nvSpPr>
            <p:cNvPr id="23" name="Oval 22"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25" name="Content Placeholder 17"/>
          <p:cNvSpPr txBox="1">
            <a:spLocks/>
          </p:cNvSpPr>
          <p:nvPr/>
        </p:nvSpPr>
        <p:spPr>
          <a:xfrm>
            <a:off x="1066039" y="2936928"/>
            <a:ext cx="10016092" cy="95483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dirty="0">
                <a:solidFill>
                  <a:srgbClr val="333333"/>
                </a:solidFill>
                <a:latin typeface="Arial" panose="020B0604020202020204" pitchFamily="34" charset="0"/>
              </a:rPr>
              <a:t>高质量的师生关系，父母子女关系</a:t>
            </a:r>
            <a:r>
              <a:rPr lang="zh-CN" altLang="en-US" sz="1800" b="0" i="0" dirty="0">
                <a:solidFill>
                  <a:srgbClr val="333333"/>
                </a:solidFill>
                <a:effectLst/>
                <a:latin typeface="Arial" panose="020B0604020202020204" pitchFamily="34" charset="0"/>
              </a:rPr>
              <a:t>。</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26" name="Group 25" descr="Small circle with number 3 inside  indicating step 3"/>
          <p:cNvGrpSpPr/>
          <p:nvPr/>
        </p:nvGrpSpPr>
        <p:grpSpPr bwMode="blackWhite">
          <a:xfrm>
            <a:off x="557319" y="4344232"/>
            <a:ext cx="558179" cy="409838"/>
            <a:chOff x="6953426" y="711274"/>
            <a:chExt cx="558179" cy="409838"/>
          </a:xfrm>
        </p:grpSpPr>
        <p:sp>
          <p:nvSpPr>
            <p:cNvPr id="27" name="Oval 26"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29" name="Content Placeholder 17"/>
          <p:cNvSpPr txBox="1">
            <a:spLocks/>
          </p:cNvSpPr>
          <p:nvPr/>
        </p:nvSpPr>
        <p:spPr>
          <a:xfrm>
            <a:off x="1076799" y="4173754"/>
            <a:ext cx="9667400" cy="954837"/>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dirty="0">
                <a:solidFill>
                  <a:srgbClr val="333333"/>
                </a:solidFill>
                <a:latin typeface="Arial" panose="020B0604020202020204" pitchFamily="34" charset="0"/>
                <a:cs typeface="Segoe UI" panose="020B0502040204020203" pitchFamily="34" charset="0"/>
              </a:rPr>
              <a:t>良好的内外部学习条件：</a:t>
            </a:r>
            <a:r>
              <a:rPr lang="zh-CN" altLang="en-US" sz="1800" b="0" i="0" dirty="0">
                <a:solidFill>
                  <a:srgbClr val="333333"/>
                </a:solidFill>
                <a:effectLst/>
                <a:latin typeface="Arial" panose="020B0604020202020204" pitchFamily="34" charset="0"/>
              </a:rPr>
              <a:t>个人动机和心态</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学生的个人动机和心态，包括他们对自己能力和教育价值的信念，可以极大地影响他们的学习兴趣。具有成长心态的学生相信他们的能力可以通过努力和毅力来发展，他们往往对挑战自己和拥抱学习机会更感兴趣。学习环境</a:t>
            </a:r>
            <a:r>
              <a:rPr lang="en-US" altLang="zh-CN" sz="1800" b="0" i="0" dirty="0">
                <a:solidFill>
                  <a:srgbClr val="333333"/>
                </a:solidFill>
                <a:effectLst/>
                <a:latin typeface="Arial" panose="020B0604020202020204" pitchFamily="34" charset="0"/>
              </a:rPr>
              <a:t>:</a:t>
            </a:r>
            <a:r>
              <a:rPr lang="zh-CN" altLang="en-US" sz="1800" b="0" i="0" dirty="0">
                <a:solidFill>
                  <a:srgbClr val="333333"/>
                </a:solidFill>
                <a:effectLst/>
                <a:latin typeface="Arial" panose="020B0604020202020204" pitchFamily="34" charset="0"/>
              </a:rPr>
              <a:t>学生学习的外在环境会影响他们的学习兴趣。一个舒适且设备齐全的教室、学习资源的获取途径以及一个支持性的同龄人社区可以创造一个鼓励好奇心、探索和参与的环境</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cxnSp>
        <p:nvCxnSpPr>
          <p:cNvPr id="20" name="Straight Connector 19">
            <a:extLst>
              <a:ext uri="{C183D7F6-B498-43B3-948B-1728B52AA6E4}">
                <adec:decorative xmlns:adec="http://schemas.microsoft.com/office/drawing/2017/decorative" val="1"/>
              </a:ext>
            </a:extLst>
          </p:cNvPr>
          <p:cNvCxnSpPr/>
          <p:nvPr/>
        </p:nvCxnSpPr>
        <p:spPr>
          <a:xfrm>
            <a:off x="6296866" y="1472431"/>
            <a:ext cx="0" cy="4892634"/>
          </a:xfrm>
          <a:prstGeom prst="line">
            <a:avLst/>
          </a:prstGeom>
          <a:ln w="952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6833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zh-CN" altLang="en-US" b="0" i="0" dirty="0">
                <a:solidFill>
                  <a:srgbClr val="333333"/>
                </a:solidFill>
                <a:effectLst/>
                <a:latin typeface="Arial" panose="020B0604020202020204" pitchFamily="34" charset="0"/>
              </a:rPr>
              <a:t>巩固和保持学生兴趣的策略</a:t>
            </a:r>
            <a:endParaRPr lang="en-US" dirty="0">
              <a:latin typeface="Segoe UI Light" panose="020B0502040204020203" pitchFamily="34" charset="0"/>
              <a:cs typeface="Segoe UI Light" panose="020B0502040204020203" pitchFamily="34" charset="0"/>
            </a:endParaRPr>
          </a:p>
        </p:txBody>
      </p:sp>
      <p:sp>
        <p:nvSpPr>
          <p:cNvPr id="5" name="Content Placeholder 4"/>
          <p:cNvSpPr>
            <a:spLocks noGrp="1"/>
          </p:cNvSpPr>
          <p:nvPr>
            <p:ph sz="half" idx="4294967295"/>
          </p:nvPr>
        </p:nvSpPr>
        <p:spPr>
          <a:xfrm>
            <a:off x="541611" y="1431011"/>
            <a:ext cx="10331798" cy="879068"/>
          </a:xfrm>
        </p:spPr>
        <p:txBody>
          <a:bodyPr vert="horz" lIns="91440" tIns="45720" rIns="91440" bIns="45720" rtlCol="0">
            <a:normAutofit/>
          </a:bodyPr>
          <a:lstStyle/>
          <a:p>
            <a:pPr marL="0" indent="0">
              <a:lnSpc>
                <a:spcPts val="1800"/>
              </a:lnSpc>
              <a:spcBef>
                <a:spcPts val="1000"/>
              </a:spcBef>
              <a:spcAft>
                <a:spcPts val="2000"/>
              </a:spcAft>
              <a:buNone/>
            </a:pPr>
            <a:r>
              <a:rPr lang="en-US" sz="1800" b="0" i="0" dirty="0" err="1">
                <a:solidFill>
                  <a:srgbClr val="227744"/>
                </a:solidFill>
                <a:effectLst/>
                <a:latin typeface="Arial" panose="020B0604020202020204" pitchFamily="34" charset="0"/>
              </a:rPr>
              <a:t>Kameenui</a:t>
            </a:r>
            <a:r>
              <a:rPr lang="en-US" sz="1800" b="0" i="0" dirty="0">
                <a:solidFill>
                  <a:srgbClr val="227744"/>
                </a:solidFill>
                <a:effectLst/>
                <a:latin typeface="Arial" panose="020B0604020202020204" pitchFamily="34" charset="0"/>
              </a:rPr>
              <a:t>, Edward J.; </a:t>
            </a:r>
            <a:r>
              <a:rPr lang="en-US" sz="1800" b="0" i="0" dirty="0" err="1">
                <a:solidFill>
                  <a:srgbClr val="227744"/>
                </a:solidFill>
                <a:effectLst/>
                <a:latin typeface="Arial" panose="020B0604020202020204" pitchFamily="34" charset="0"/>
              </a:rPr>
              <a:t>Carnine</a:t>
            </a:r>
            <a:r>
              <a:rPr lang="en-US" sz="1800" b="0" i="0" dirty="0">
                <a:solidFill>
                  <a:srgbClr val="227744"/>
                </a:solidFill>
                <a:effectLst/>
                <a:latin typeface="Arial" panose="020B0604020202020204" pitchFamily="34" charset="0"/>
              </a:rPr>
              <a:t>, Douglas W:1998, </a:t>
            </a:r>
            <a:r>
              <a:rPr lang="en-US" altLang="zh-CN" sz="1800" dirty="0">
                <a:solidFill>
                  <a:prstClr val="black">
                    <a:lumMod val="75000"/>
                    <a:lumOff val="25000"/>
                  </a:prstClr>
                </a:solidFill>
                <a:latin typeface="Segoe UI" panose="020B0502040204020203" pitchFamily="34" charset="0"/>
                <a:cs typeface="Segoe UI" panose="020B0502040204020203" pitchFamily="34" charset="0"/>
              </a:rPr>
              <a:t>Barbara Allison and Marsha Rehm:2015 (use visuals), </a:t>
            </a:r>
            <a:r>
              <a:rPr lang="en-AU" sz="1800" b="0" i="0" dirty="0">
                <a:solidFill>
                  <a:srgbClr val="006621"/>
                </a:solidFill>
                <a:effectLst/>
                <a:latin typeface="Arial" panose="020B0604020202020204" pitchFamily="34" charset="0"/>
              </a:rPr>
              <a:t>DW Tileston: 2004, ……</a:t>
            </a:r>
            <a:br>
              <a:rPr lang="en-US" sz="1200" dirty="0">
                <a:solidFill>
                  <a:prstClr val="black">
                    <a:lumMod val="75000"/>
                    <a:lumOff val="25000"/>
                  </a:prstClr>
                </a:solidFill>
                <a:latin typeface="Segoe UI" panose="020B0502040204020203" pitchFamily="34" charset="0"/>
                <a:cs typeface="Segoe UI" panose="020B0502040204020203" pitchFamily="34" charset="0"/>
              </a:rPr>
            </a:br>
            <a:endParaRPr lang="en-US" sz="12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3" name="Group 32" descr="Small circle with number 1 inside indicating step 1"/>
          <p:cNvGrpSpPr/>
          <p:nvPr/>
        </p:nvGrpSpPr>
        <p:grpSpPr bwMode="blackWhite">
          <a:xfrm>
            <a:off x="558723" y="4531632"/>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1"/>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42" name="Content Placeholder 17"/>
          <p:cNvSpPr txBox="1">
            <a:spLocks/>
          </p:cNvSpPr>
          <p:nvPr/>
        </p:nvSpPr>
        <p:spPr>
          <a:xfrm>
            <a:off x="1066039" y="4240354"/>
            <a:ext cx="2679260" cy="1324052"/>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AU" altLang="zh-CN" sz="3600" dirty="0">
              <a:solidFill>
                <a:prstClr val="black">
                  <a:lumMod val="75000"/>
                  <a:lumOff val="25000"/>
                </a:prstClr>
              </a:solidFill>
              <a:latin typeface="Segoe UI" panose="020B0502040204020203" pitchFamily="34" charset="0"/>
              <a:cs typeface="Segoe UI" panose="020B0502040204020203" pitchFamily="34" charset="0"/>
            </a:endParaRPr>
          </a:p>
          <a:p>
            <a:pPr marL="0" indent="0">
              <a:spcAft>
                <a:spcPts val="2000"/>
              </a:spcAft>
              <a:buNone/>
            </a:pPr>
            <a:r>
              <a:rPr lang="zh-CN" altLang="en-US" sz="3600" dirty="0">
                <a:solidFill>
                  <a:prstClr val="black">
                    <a:lumMod val="75000"/>
                    <a:lumOff val="25000"/>
                  </a:prstClr>
                </a:solidFill>
                <a:latin typeface="Segoe UI" panose="020B0502040204020203" pitchFamily="34" charset="0"/>
                <a:cs typeface="Segoe UI" panose="020B0502040204020203" pitchFamily="34" charset="0"/>
              </a:rPr>
              <a:t>？</a:t>
            </a:r>
            <a:endParaRPr lang="en-US" sz="36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6" name="Group 35" descr="Small circle with number 2 inside indicating step 2"/>
          <p:cNvGrpSpPr/>
          <p:nvPr/>
        </p:nvGrpSpPr>
        <p:grpSpPr bwMode="blackWhite">
          <a:xfrm>
            <a:off x="4249102" y="4531632"/>
            <a:ext cx="558179" cy="409838"/>
            <a:chOff x="6953426" y="711274"/>
            <a:chExt cx="558179" cy="409838"/>
          </a:xfrm>
        </p:grpSpPr>
        <p:sp>
          <p:nvSpPr>
            <p:cNvPr id="37" name="Oval 36"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descr="Number 2"/>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43" name="Content Placeholder 17"/>
          <p:cNvSpPr txBox="1">
            <a:spLocks/>
          </p:cNvSpPr>
          <p:nvPr/>
        </p:nvSpPr>
        <p:spPr>
          <a:xfrm>
            <a:off x="4747855" y="4323522"/>
            <a:ext cx="3106368" cy="157235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endParaRPr lang="en-AU" altLang="zh-CN" sz="3600" dirty="0">
              <a:solidFill>
                <a:prstClr val="black">
                  <a:lumMod val="75000"/>
                  <a:lumOff val="25000"/>
                </a:prstClr>
              </a:solidFill>
              <a:latin typeface="Segoe UI" panose="020B0502040204020203" pitchFamily="34" charset="0"/>
              <a:cs typeface="Segoe UI" panose="020B0502040204020203" pitchFamily="34" charset="0"/>
            </a:endParaRPr>
          </a:p>
          <a:p>
            <a:pPr marL="0" indent="0">
              <a:spcAft>
                <a:spcPts val="2000"/>
              </a:spcAft>
              <a:buNone/>
            </a:pPr>
            <a:r>
              <a:rPr lang="zh-CN" altLang="en-US" sz="3600" dirty="0">
                <a:solidFill>
                  <a:prstClr val="black">
                    <a:lumMod val="75000"/>
                    <a:lumOff val="25000"/>
                  </a:prstClr>
                </a:solidFill>
                <a:latin typeface="Segoe UI" panose="020B0502040204020203" pitchFamily="34" charset="0"/>
                <a:cs typeface="Segoe UI" panose="020B0502040204020203" pitchFamily="34" charset="0"/>
              </a:rPr>
              <a:t>？</a:t>
            </a:r>
            <a:endParaRPr lang="en-US" sz="36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9" name="Group 38" descr="Small circle with number 3 inside  indicating step 3"/>
          <p:cNvGrpSpPr/>
          <p:nvPr/>
        </p:nvGrpSpPr>
        <p:grpSpPr bwMode="blackWhite">
          <a:xfrm>
            <a:off x="7871495" y="4531632"/>
            <a:ext cx="558179" cy="409838"/>
            <a:chOff x="6953426" y="711274"/>
            <a:chExt cx="558179" cy="409838"/>
          </a:xfrm>
        </p:grpSpPr>
        <p:sp>
          <p:nvSpPr>
            <p:cNvPr id="40" name="Oval 39"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descr="Number 3"/>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44" name="Content Placeholder 17"/>
          <p:cNvSpPr txBox="1">
            <a:spLocks/>
          </p:cNvSpPr>
          <p:nvPr/>
        </p:nvSpPr>
        <p:spPr>
          <a:xfrm>
            <a:off x="8424618" y="4941470"/>
            <a:ext cx="2701343" cy="72383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3600" dirty="0">
                <a:solidFill>
                  <a:prstClr val="black">
                    <a:lumMod val="75000"/>
                    <a:lumOff val="25000"/>
                  </a:prstClr>
                </a:solidFill>
                <a:latin typeface="Segoe UI" panose="020B0502040204020203" pitchFamily="34" charset="0"/>
                <a:cs typeface="Segoe UI" panose="020B0502040204020203" pitchFamily="34" charset="0"/>
              </a:rPr>
              <a:t>？</a:t>
            </a:r>
            <a:endParaRPr lang="en-US" sz="36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dirty="0">
                <a:latin typeface="Segoe UI Light" panose="020B0502040204020203" pitchFamily="34" charset="0"/>
                <a:cs typeface="Segoe UI Light" panose="020B0502040204020203" pitchFamily="34" charset="0"/>
              </a:rPr>
              <a:t>一些共识</a:t>
            </a:r>
            <a:endParaRPr lang="en-US" dirty="0">
              <a:latin typeface="Segoe UI Light" panose="020B0502040204020203" pitchFamily="34" charset="0"/>
              <a:cs typeface="Segoe UI Light" panose="020B0502040204020203" pitchFamily="34" charset="0"/>
            </a:endParaRPr>
          </a:p>
        </p:txBody>
      </p:sp>
      <p:sp>
        <p:nvSpPr>
          <p:cNvPr id="38" name="Content Placeholder 17"/>
          <p:cNvSpPr txBox="1">
            <a:spLocks/>
          </p:cNvSpPr>
          <p:nvPr/>
        </p:nvSpPr>
        <p:spPr>
          <a:xfrm>
            <a:off x="541609" y="1296100"/>
            <a:ext cx="5110161" cy="123647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我们所知道的和不知道的</a:t>
            </a:r>
            <a:endParaRPr lang="en-US" sz="1800" dirty="0">
              <a:latin typeface="Segoe UI" panose="020B0502040204020203" pitchFamily="34" charset="0"/>
              <a:cs typeface="Segoe UI" panose="020B0502040204020203" pitchFamily="34" charset="0"/>
            </a:endParaRPr>
          </a:p>
        </p:txBody>
      </p:sp>
      <p:grpSp>
        <p:nvGrpSpPr>
          <p:cNvPr id="4" name="Group 3" descr="Small circle with number 1 inside  indicating step 1"/>
          <p:cNvGrpSpPr/>
          <p:nvPr/>
        </p:nvGrpSpPr>
        <p:grpSpPr bwMode="blackWhite">
          <a:xfrm>
            <a:off x="558723" y="2638502"/>
            <a:ext cx="558179" cy="409838"/>
            <a:chOff x="6953426" y="711274"/>
            <a:chExt cx="558179" cy="409838"/>
          </a:xfrm>
        </p:grpSpPr>
        <p:sp>
          <p:nvSpPr>
            <p:cNvPr id="2" name="Oval 1"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descr="Number 1"/>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29" name="Content Placeholder 17"/>
          <p:cNvSpPr txBox="1">
            <a:spLocks/>
          </p:cNvSpPr>
          <p:nvPr/>
        </p:nvSpPr>
        <p:spPr>
          <a:xfrm>
            <a:off x="1066039" y="2678694"/>
            <a:ext cx="10204935" cy="75030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defTabSz="512763">
              <a:lnSpc>
                <a:spcPct val="100000"/>
              </a:lnSpc>
              <a:spcBef>
                <a:spcPts val="0"/>
              </a:spcBef>
              <a:spcAft>
                <a:spcPts val="2000"/>
              </a:spcAft>
              <a:buNone/>
            </a:pPr>
            <a:r>
              <a:rPr lang="zh-CN" altLang="en-US" sz="2000" dirty="0">
                <a:solidFill>
                  <a:prstClr val="black">
                    <a:lumMod val="75000"/>
                    <a:lumOff val="25000"/>
                  </a:prstClr>
                </a:solidFill>
                <a:latin typeface="Segoe UI" panose="020B0502040204020203" pitchFamily="34" charset="0"/>
                <a:cs typeface="Segoe UI" panose="020B0502040204020203" pitchFamily="34" charset="0"/>
              </a:rPr>
              <a:t>维省中小学学习中文的学生人数庞大，但大学的学生人数明显减少：为什么？</a:t>
            </a:r>
            <a:endParaRPr lang="en-AU" altLang="zh-CN" sz="20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19" name="Group 18" descr="Small circle with number 2 inside  indicating step 2"/>
          <p:cNvGrpSpPr/>
          <p:nvPr/>
        </p:nvGrpSpPr>
        <p:grpSpPr bwMode="blackWhite">
          <a:xfrm>
            <a:off x="558723" y="3312993"/>
            <a:ext cx="558179" cy="409838"/>
            <a:chOff x="6953426" y="711274"/>
            <a:chExt cx="558179" cy="409838"/>
          </a:xfrm>
        </p:grpSpPr>
        <p:sp>
          <p:nvSpPr>
            <p:cNvPr id="20" name="Oval 19"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descr="Number 2"/>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22" name="Content Placeholder 17"/>
          <p:cNvSpPr txBox="1">
            <a:spLocks/>
          </p:cNvSpPr>
          <p:nvPr/>
        </p:nvSpPr>
        <p:spPr>
          <a:xfrm>
            <a:off x="1037676" y="3353185"/>
            <a:ext cx="10342627" cy="674805"/>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000" dirty="0">
                <a:solidFill>
                  <a:prstClr val="black">
                    <a:lumMod val="75000"/>
                    <a:lumOff val="25000"/>
                  </a:prstClr>
                </a:solidFill>
                <a:latin typeface="Segoe UI" panose="020B0502040204020203" pitchFamily="34" charset="0"/>
                <a:cs typeface="Segoe UI" panose="020B0502040204020203" pitchFamily="34" charset="0"/>
              </a:rPr>
              <a:t>学习中文的人数持续增加或稳定，但</a:t>
            </a:r>
            <a:r>
              <a:rPr lang="en-US" altLang="zh-CN" sz="2000" dirty="0">
                <a:solidFill>
                  <a:prstClr val="black">
                    <a:lumMod val="75000"/>
                    <a:lumOff val="25000"/>
                  </a:prstClr>
                </a:solidFill>
                <a:latin typeface="Segoe UI" panose="020B0502040204020203" pitchFamily="34" charset="0"/>
                <a:cs typeface="Segoe UI" panose="020B0502040204020203" pitchFamily="34" charset="0"/>
              </a:rPr>
              <a:t>Non-heritage</a:t>
            </a:r>
            <a:r>
              <a:rPr lang="zh-CN" altLang="en-US" sz="2000" dirty="0">
                <a:solidFill>
                  <a:prstClr val="black">
                    <a:lumMod val="75000"/>
                    <a:lumOff val="25000"/>
                  </a:prstClr>
                </a:solidFill>
                <a:latin typeface="Segoe UI" panose="020B0502040204020203" pitchFamily="34" charset="0"/>
                <a:cs typeface="Segoe UI" panose="020B0502040204020203" pitchFamily="34" charset="0"/>
              </a:rPr>
              <a:t>学生人数急剧下降。为此政府和在职教师</a:t>
            </a:r>
            <a:endParaRPr lang="en-AU" altLang="zh-CN" sz="2000" dirty="0">
              <a:solidFill>
                <a:prstClr val="black">
                  <a:lumMod val="75000"/>
                  <a:lumOff val="25000"/>
                </a:prstClr>
              </a:solidFill>
              <a:latin typeface="Segoe UI" panose="020B0502040204020203" pitchFamily="34" charset="0"/>
              <a:cs typeface="Segoe UI" panose="020B0502040204020203" pitchFamily="34" charset="0"/>
            </a:endParaRPr>
          </a:p>
          <a:p>
            <a:pPr marL="0" indent="0">
              <a:buNone/>
            </a:pPr>
            <a:r>
              <a:rPr lang="zh-CN" altLang="en-US" sz="2000" dirty="0">
                <a:solidFill>
                  <a:prstClr val="black">
                    <a:lumMod val="75000"/>
                    <a:lumOff val="25000"/>
                  </a:prstClr>
                </a:solidFill>
                <a:latin typeface="Segoe UI" panose="020B0502040204020203" pitchFamily="34" charset="0"/>
                <a:cs typeface="Segoe UI" panose="020B0502040204020203" pitchFamily="34" charset="0"/>
              </a:rPr>
              <a:t>都做出了不懈的努力，但似乎仍无法达到理想的效果：为什么？</a:t>
            </a:r>
            <a:endParaRPr lang="en-US" sz="20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1" name="Group 30" descr="Small circle with number 3 inside  indicating step 3"/>
          <p:cNvGrpSpPr/>
          <p:nvPr/>
        </p:nvGrpSpPr>
        <p:grpSpPr bwMode="blackWhite">
          <a:xfrm>
            <a:off x="556195" y="4267179"/>
            <a:ext cx="558179" cy="409838"/>
            <a:chOff x="6953426" y="711274"/>
            <a:chExt cx="558179" cy="409838"/>
          </a:xfrm>
        </p:grpSpPr>
        <p:sp>
          <p:nvSpPr>
            <p:cNvPr id="32" name="Oval 31"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descr="Number 3"/>
            <p:cNvSpPr txBox="1">
              <a:spLocks noChangeAspect="1"/>
            </p:cNvSpPr>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34" name="Content Placeholder 17"/>
          <p:cNvSpPr txBox="1">
            <a:spLocks/>
          </p:cNvSpPr>
          <p:nvPr/>
        </p:nvSpPr>
        <p:spPr>
          <a:xfrm>
            <a:off x="1037676" y="4303698"/>
            <a:ext cx="10114028" cy="49553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defTabSz="512763">
              <a:spcAft>
                <a:spcPts val="2000"/>
              </a:spcAft>
              <a:buNone/>
            </a:pPr>
            <a:r>
              <a:rPr lang="zh-CN" altLang="en-US" sz="8000" dirty="0">
                <a:solidFill>
                  <a:prstClr val="black">
                    <a:lumMod val="75000"/>
                    <a:lumOff val="25000"/>
                  </a:prstClr>
                </a:solidFill>
                <a:latin typeface="Segoe UI" panose="020B0502040204020203" pitchFamily="34" charset="0"/>
                <a:cs typeface="Segoe UI" panose="020B0502040204020203" pitchFamily="34" charset="0"/>
              </a:rPr>
              <a:t>中文很难，竞争很激烈。但有那么多的理论和教法支撑，为什么解决不了问题</a:t>
            </a:r>
            <a:r>
              <a:rPr lang="zh-CN" altLang="en-US" sz="2000" dirty="0">
                <a:solidFill>
                  <a:prstClr val="black">
                    <a:lumMod val="75000"/>
                    <a:lumOff val="25000"/>
                  </a:prstClr>
                </a:solidFill>
                <a:latin typeface="Segoe UI" panose="020B0502040204020203" pitchFamily="34" charset="0"/>
                <a:cs typeface="Segoe UI" panose="020B0502040204020203" pitchFamily="34" charset="0"/>
              </a:rPr>
              <a:t>？</a:t>
            </a:r>
            <a:endParaRPr lang="en-AU" altLang="zh-CN" sz="2000" dirty="0">
              <a:solidFill>
                <a:prstClr val="black">
                  <a:lumMod val="75000"/>
                  <a:lumOff val="25000"/>
                </a:prstClr>
              </a:solidFill>
              <a:latin typeface="Segoe UI" panose="020B0502040204020203" pitchFamily="34" charset="0"/>
              <a:cs typeface="Segoe UI" panose="020B0502040204020203" pitchFamily="34" charset="0"/>
            </a:endParaRPr>
          </a:p>
          <a:p>
            <a:pPr marL="0" indent="0" defTabSz="512763">
              <a:spcAft>
                <a:spcPts val="2000"/>
              </a:spcAft>
              <a:buNone/>
            </a:pPr>
            <a:endParaRPr lang="en-US" sz="8000" dirty="0">
              <a:solidFill>
                <a:prstClr val="black">
                  <a:lumMod val="75000"/>
                  <a:lumOff val="25000"/>
                </a:prst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276681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CN" altLang="en-US" dirty="0">
                <a:latin typeface="Segoe UI Light" panose="020B0502040204020203" pitchFamily="34" charset="0"/>
                <a:cs typeface="Segoe UI Light" panose="020B0502040204020203" pitchFamily="34" charset="0"/>
              </a:rPr>
              <a:t>粗浅的设想和建议</a:t>
            </a:r>
            <a:endParaRPr lang="en-US" dirty="0">
              <a:latin typeface="Segoe UI Light" panose="020B0502040204020203" pitchFamily="34" charset="0"/>
              <a:cs typeface="Segoe UI Light" panose="020B0502040204020203" pitchFamily="34" charset="0"/>
            </a:endParaRPr>
          </a:p>
        </p:txBody>
      </p:sp>
      <p:sp>
        <p:nvSpPr>
          <p:cNvPr id="16" name="Content Placeholder 17"/>
          <p:cNvSpPr txBox="1">
            <a:spLocks/>
          </p:cNvSpPr>
          <p:nvPr/>
        </p:nvSpPr>
        <p:spPr>
          <a:xfrm>
            <a:off x="541609" y="1296100"/>
            <a:ext cx="6093106" cy="1236475"/>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8000" dirty="0">
                <a:latin typeface="Segoe UI" panose="020B0502040204020203" pitchFamily="34" charset="0"/>
                <a:cs typeface="Segoe UI" panose="020B0502040204020203" pitchFamily="34" charset="0"/>
              </a:rPr>
              <a:t>出发点：大，中，小学校需联手</a:t>
            </a:r>
            <a:r>
              <a:rPr lang="en-US" sz="8000" dirty="0">
                <a:latin typeface="Segoe UI" panose="020B0502040204020203" pitchFamily="34" charset="0"/>
                <a:cs typeface="Segoe UI" panose="020B0502040204020203" pitchFamily="34" charset="0"/>
              </a:rPr>
              <a:t>.</a:t>
            </a:r>
            <a:br>
              <a:rPr lang="en-US" sz="2000" dirty="0">
                <a:latin typeface="Segoe UI" panose="020B0502040204020203" pitchFamily="34" charset="0"/>
                <a:cs typeface="Segoe UI" panose="020B0502040204020203" pitchFamily="34" charset="0"/>
              </a:rPr>
            </a:br>
            <a:br>
              <a:rPr lang="en-US" sz="2000" dirty="0">
                <a:latin typeface="Segoe UI" panose="020B0502040204020203" pitchFamily="34" charset="0"/>
                <a:cs typeface="Segoe UI" panose="020B0502040204020203" pitchFamily="34" charset="0"/>
              </a:rPr>
            </a:br>
            <a:endParaRPr lang="en-US" sz="2000" dirty="0">
              <a:latin typeface="Segoe UI" panose="020B0502040204020203" pitchFamily="34" charset="0"/>
              <a:cs typeface="Segoe UI" panose="020B0502040204020203" pitchFamily="34" charset="0"/>
            </a:endParaRPr>
          </a:p>
          <a:p>
            <a:pPr marL="0" indent="0">
              <a:spcAft>
                <a:spcPts val="2000"/>
              </a:spcAft>
              <a:buNone/>
            </a:pPr>
            <a:endParaRPr lang="en-AU" altLang="zh-CN" sz="2000" dirty="0">
              <a:latin typeface="Segoe UI" panose="020B0502040204020203" pitchFamily="34" charset="0"/>
              <a:cs typeface="Segoe UI" panose="020B0502040204020203" pitchFamily="34" charset="0"/>
            </a:endParaRPr>
          </a:p>
          <a:p>
            <a:pPr marL="0" indent="0">
              <a:spcAft>
                <a:spcPts val="2000"/>
              </a:spcAft>
              <a:buNone/>
            </a:pPr>
            <a:endParaRPr lang="en-AU" altLang="zh-CN" sz="2000" dirty="0">
              <a:latin typeface="Segoe UI" panose="020B0502040204020203" pitchFamily="34" charset="0"/>
              <a:cs typeface="Segoe UI" panose="020B0502040204020203" pitchFamily="34" charset="0"/>
            </a:endParaRPr>
          </a:p>
          <a:p>
            <a:pPr marL="0" indent="0">
              <a:spcAft>
                <a:spcPts val="2000"/>
              </a:spcAft>
              <a:buNone/>
            </a:pPr>
            <a:endParaRPr lang="en-AU" altLang="zh-CN" sz="2000" dirty="0">
              <a:latin typeface="Segoe UI" panose="020B0502040204020203" pitchFamily="34" charset="0"/>
              <a:cs typeface="Segoe UI" panose="020B0502040204020203" pitchFamily="34" charset="0"/>
            </a:endParaRPr>
          </a:p>
          <a:p>
            <a:pPr marL="0" indent="0">
              <a:spcAft>
                <a:spcPts val="2000"/>
              </a:spcAft>
              <a:buNone/>
            </a:pPr>
            <a:r>
              <a:rPr lang="zh-CN" altLang="en-US" sz="8000" dirty="0">
                <a:latin typeface="Segoe UI" panose="020B0502040204020203" pitchFamily="34" charset="0"/>
                <a:cs typeface="Segoe UI" panose="020B0502040204020203" pitchFamily="34" charset="0"/>
              </a:rPr>
              <a:t>理解如下关节点</a:t>
            </a:r>
            <a:r>
              <a:rPr lang="en-US" sz="8000" dirty="0">
                <a:latin typeface="Segoe UI" panose="020B0502040204020203" pitchFamily="34" charset="0"/>
                <a:cs typeface="Segoe UI" panose="020B0502040204020203" pitchFamily="34" charset="0"/>
              </a:rPr>
              <a:t>:</a:t>
            </a:r>
          </a:p>
        </p:txBody>
      </p:sp>
      <p:grpSp>
        <p:nvGrpSpPr>
          <p:cNvPr id="33" name="Group 32" descr="Small circle with number 1 inside  indicating step 1"/>
          <p:cNvGrpSpPr/>
          <p:nvPr/>
        </p:nvGrpSpPr>
        <p:grpSpPr bwMode="blackWhite">
          <a:xfrm>
            <a:off x="558723" y="5233381"/>
            <a:ext cx="558179" cy="409838"/>
            <a:chOff x="6953426" y="711274"/>
            <a:chExt cx="558179" cy="409838"/>
          </a:xfrm>
        </p:grpSpPr>
        <p:sp>
          <p:nvSpPr>
            <p:cNvPr id="34" name="Oval 33"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descr="Number 1"/>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1</a:t>
              </a:r>
            </a:p>
          </p:txBody>
        </p:sp>
      </p:grpSp>
      <p:sp>
        <p:nvSpPr>
          <p:cNvPr id="42" name="Content Placeholder 17"/>
          <p:cNvSpPr txBox="1">
            <a:spLocks/>
          </p:cNvSpPr>
          <p:nvPr/>
        </p:nvSpPr>
        <p:spPr>
          <a:xfrm>
            <a:off x="1066038" y="5273573"/>
            <a:ext cx="2919669" cy="129839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数据共享：各类学生的人数及后中学时代分流 </a:t>
            </a:r>
            <a:endParaRPr lang="en-US" sz="180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36" name="Group 35" descr="Small circle with number 2 inside  indicating step 2"/>
          <p:cNvGrpSpPr/>
          <p:nvPr/>
        </p:nvGrpSpPr>
        <p:grpSpPr bwMode="blackWhite">
          <a:xfrm>
            <a:off x="4249102" y="5233381"/>
            <a:ext cx="558179" cy="409838"/>
            <a:chOff x="6953426" y="711274"/>
            <a:chExt cx="558179" cy="409838"/>
          </a:xfrm>
        </p:grpSpPr>
        <p:sp>
          <p:nvSpPr>
            <p:cNvPr id="37" name="Oval 36"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descr="Number 2"/>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2</a:t>
              </a:r>
            </a:p>
          </p:txBody>
        </p:sp>
      </p:grpSp>
      <p:sp>
        <p:nvSpPr>
          <p:cNvPr id="43" name="Content Placeholder 17"/>
          <p:cNvSpPr txBox="1">
            <a:spLocks/>
          </p:cNvSpPr>
          <p:nvPr/>
        </p:nvSpPr>
        <p:spPr>
          <a:xfrm>
            <a:off x="4747855" y="5273573"/>
            <a:ext cx="3106367" cy="1324053"/>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2000"/>
              </a:spcAft>
              <a:buNone/>
            </a:pP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留守及流失学生的跟踪调查：小学</a:t>
            </a:r>
            <a:r>
              <a:rPr lang="en-AU" altLang="zh-CN" sz="1800" dirty="0">
                <a:solidFill>
                  <a:prstClr val="black">
                    <a:lumMod val="75000"/>
                    <a:lumOff val="25000"/>
                  </a:prstClr>
                </a:solidFill>
                <a:latin typeface="Segoe UI" panose="020B0502040204020203" pitchFamily="34" charset="0"/>
                <a:cs typeface="Segoe UI" panose="020B0502040204020203" pitchFamily="34" charset="0"/>
              </a:rPr>
              <a:t>-</a:t>
            </a: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中学，中学</a:t>
            </a:r>
            <a:r>
              <a:rPr lang="en-AU" altLang="zh-CN" sz="1800" dirty="0">
                <a:solidFill>
                  <a:prstClr val="black">
                    <a:lumMod val="75000"/>
                    <a:lumOff val="25000"/>
                  </a:prstClr>
                </a:solidFill>
                <a:latin typeface="Segoe UI" panose="020B0502040204020203" pitchFamily="34" charset="0"/>
                <a:cs typeface="Segoe UI" panose="020B0502040204020203" pitchFamily="34" charset="0"/>
              </a:rPr>
              <a:t>-</a:t>
            </a: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高中，高中</a:t>
            </a:r>
            <a:r>
              <a:rPr lang="en-AU" altLang="zh-CN" sz="1800" dirty="0">
                <a:solidFill>
                  <a:prstClr val="black">
                    <a:lumMod val="75000"/>
                    <a:lumOff val="25000"/>
                  </a:prstClr>
                </a:solidFill>
                <a:latin typeface="Segoe UI" panose="020B0502040204020203" pitchFamily="34" charset="0"/>
                <a:cs typeface="Segoe UI" panose="020B0502040204020203" pitchFamily="34" charset="0"/>
              </a:rPr>
              <a:t>-</a:t>
            </a: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大学 （原始兴趣 </a:t>
            </a:r>
            <a:r>
              <a:rPr lang="en-AU" altLang="zh-CN" sz="1800" dirty="0">
                <a:solidFill>
                  <a:prstClr val="black">
                    <a:lumMod val="75000"/>
                    <a:lumOff val="25000"/>
                  </a:prstClr>
                </a:solidFill>
                <a:latin typeface="Segoe UI" panose="020B0502040204020203" pitchFamily="34" charset="0"/>
                <a:cs typeface="Segoe UI" panose="020B0502040204020203" pitchFamily="34" charset="0"/>
              </a:rPr>
              <a:t>– </a:t>
            </a:r>
            <a:r>
              <a:rPr lang="zh-CN" altLang="en-US" sz="1800" dirty="0">
                <a:solidFill>
                  <a:prstClr val="black">
                    <a:lumMod val="75000"/>
                    <a:lumOff val="25000"/>
                  </a:prstClr>
                </a:solidFill>
                <a:latin typeface="Segoe UI" panose="020B0502040204020203" pitchFamily="34" charset="0"/>
                <a:cs typeface="Segoe UI" panose="020B0502040204020203" pitchFamily="34" charset="0"/>
              </a:rPr>
              <a:t>留守及流失的原因）</a:t>
            </a:r>
            <a:endParaRPr lang="en-US" sz="1800" dirty="0">
              <a:solidFill>
                <a:srgbClr val="D24726"/>
              </a:solidFill>
              <a:latin typeface="Segoe UI" panose="020B0502040204020203" pitchFamily="34" charset="0"/>
              <a:cs typeface="Segoe UI" panose="020B0502040204020203" pitchFamily="34" charset="0"/>
            </a:endParaRPr>
          </a:p>
        </p:txBody>
      </p:sp>
      <p:grpSp>
        <p:nvGrpSpPr>
          <p:cNvPr id="39" name="Group 38" descr="Small circle with number 3 inside  indicating step 3"/>
          <p:cNvGrpSpPr/>
          <p:nvPr/>
        </p:nvGrpSpPr>
        <p:grpSpPr bwMode="blackWhite">
          <a:xfrm>
            <a:off x="7930921" y="5233381"/>
            <a:ext cx="558179" cy="409838"/>
            <a:chOff x="6953426" y="711274"/>
            <a:chExt cx="558179" cy="409838"/>
          </a:xfrm>
        </p:grpSpPr>
        <p:sp>
          <p:nvSpPr>
            <p:cNvPr id="40" name="Oval 39" descr="Small circle"/>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descr="Number 3"/>
            <p:cNvSpPr txBox="1"/>
            <p:nvPr/>
          </p:nvSpPr>
          <p:spPr bwMode="blackWhite">
            <a:xfrm>
              <a:off x="6953426" y="727564"/>
              <a:ext cx="558179" cy="369332"/>
            </a:xfrm>
            <a:prstGeom prst="rect">
              <a:avLst/>
            </a:prstGeom>
            <a:noFill/>
          </p:spPr>
          <p:txBody>
            <a:bodyPr wrap="square" rtlCol="0">
              <a:spAutoFit/>
            </a:bodyPr>
            <a:lstStyle/>
            <a:p>
              <a:pPr algn="ctr"/>
              <a:r>
                <a:rPr lang="en-US" dirty="0">
                  <a:solidFill>
                    <a:schemeClr val="bg1"/>
                  </a:solidFill>
                  <a:latin typeface="Segoe UI Semibold" panose="020B0702040204020203" pitchFamily="34" charset="0"/>
                  <a:cs typeface="Segoe UI Semibold" panose="020B0702040204020203" pitchFamily="34" charset="0"/>
                </a:rPr>
                <a:t>3</a:t>
              </a:r>
            </a:p>
          </p:txBody>
        </p:sp>
      </p:grpSp>
      <p:sp>
        <p:nvSpPr>
          <p:cNvPr id="44" name="Content Placeholder 17"/>
          <p:cNvSpPr txBox="1">
            <a:spLocks/>
          </p:cNvSpPr>
          <p:nvPr/>
        </p:nvSpPr>
        <p:spPr>
          <a:xfrm>
            <a:off x="8429668" y="5273573"/>
            <a:ext cx="3107336" cy="1341886"/>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a:spcAft>
                <a:spcPts val="2000"/>
              </a:spcAft>
              <a:buNone/>
            </a:pPr>
            <a:r>
              <a:rPr lang="zh-CN" altLang="en-US" sz="1800" dirty="0">
                <a:latin typeface="Segoe UI" panose="020B0502040204020203" pitchFamily="34" charset="0"/>
                <a:cs typeface="Segoe UI" panose="020B0502040204020203" pitchFamily="34" charset="0"/>
              </a:rPr>
              <a:t>加强与政府有关部门的沟通，寻求支持（调研，研讨等）</a:t>
            </a:r>
            <a:endParaRPr lang="en-US" sz="1800" dirty="0">
              <a:latin typeface="Segoe UI" panose="020B0502040204020203" pitchFamily="34" charset="0"/>
              <a:cs typeface="Segoe UI" panose="020B0502040204020203" pitchFamily="34" charset="0"/>
            </a:endParaRPr>
          </a:p>
          <a:p>
            <a:pPr marL="0" indent="0">
              <a:spcAft>
                <a:spcPts val="2000"/>
              </a:spcAft>
              <a:buNone/>
            </a:pPr>
            <a:endParaRPr lang="en-US" dirty="0">
              <a:solidFill>
                <a:prstClr val="black">
                  <a:lumMod val="75000"/>
                  <a:lumOff val="25000"/>
                </a:prstClr>
              </a:solidFill>
            </a:endParaRPr>
          </a:p>
        </p:txBody>
      </p:sp>
    </p:spTree>
    <p:extLst>
      <p:ext uri="{BB962C8B-B14F-4D97-AF65-F5344CB8AC3E}">
        <p14:creationId xmlns:p14="http://schemas.microsoft.com/office/powerpoint/2010/main" val="17693260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97566" y="974035"/>
            <a:ext cx="10962860" cy="1282148"/>
          </a:xfrm>
        </p:spPr>
        <p:txBody>
          <a:bodyPr>
            <a:normAutofit/>
          </a:bodyPr>
          <a:lstStyle/>
          <a:p>
            <a:r>
              <a:rPr lang="zh-CN" altLang="en-US" dirty="0">
                <a:latin typeface="Segoe UI Light" panose="020B0502040204020203" pitchFamily="34" charset="0"/>
                <a:cs typeface="Segoe UI Light" panose="020B0502040204020203" pitchFamily="34" charset="0"/>
              </a:rPr>
              <a:t>谢谢各位老师！</a:t>
            </a:r>
            <a:endParaRPr lang="en-US" dirty="0">
              <a:latin typeface="Segoe UI Light" panose="020B0502040204020203" pitchFamily="34" charset="0"/>
              <a:cs typeface="Segoe UI Light" panose="020B0502040204020203" pitchFamily="34" charset="0"/>
            </a:endParaRPr>
          </a:p>
        </p:txBody>
      </p:sp>
      <p:sp>
        <p:nvSpPr>
          <p:cNvPr id="5" name="Content Placeholder 4"/>
          <p:cNvSpPr>
            <a:spLocks noGrp="1"/>
          </p:cNvSpPr>
          <p:nvPr>
            <p:ph sz="half" idx="4294967295"/>
          </p:nvPr>
        </p:nvSpPr>
        <p:spPr>
          <a:xfrm>
            <a:off x="541611" y="2614427"/>
            <a:ext cx="9442648" cy="3978275"/>
          </a:xfrm>
        </p:spPr>
        <p:txBody>
          <a:bodyPr>
            <a:normAutofit/>
          </a:bodyPr>
          <a:lstStyle/>
          <a:p>
            <a:pPr marL="0" indent="0">
              <a:lnSpc>
                <a:spcPts val="3600"/>
              </a:lnSpc>
              <a:spcAft>
                <a:spcPts val="0"/>
              </a:spcAft>
              <a:buNone/>
            </a:pPr>
            <a:br>
              <a:rPr lang="en-US" sz="2000" dirty="0">
                <a:latin typeface="Segoe UI Light" panose="020B0502040204020203" pitchFamily="34" charset="0"/>
                <a:cs typeface="Segoe UI Light" panose="020B0502040204020203" pitchFamily="34" charset="0"/>
              </a:rPr>
            </a:br>
            <a:endParaRPr lang="en-US" sz="2000" dirty="0">
              <a:latin typeface="Segoe UI Light" panose="020B0502040204020203" pitchFamily="34" charset="0"/>
              <a:cs typeface="Segoe UI Light" panose="020B0502040204020203" pitchFamily="34" charset="0"/>
            </a:endParaRPr>
          </a:p>
          <a:p>
            <a:pPr marL="0" indent="0">
              <a:lnSpc>
                <a:spcPts val="3600"/>
              </a:lnSpc>
              <a:spcBef>
                <a:spcPts val="1500"/>
              </a:spcBef>
              <a:spcAft>
                <a:spcPts val="0"/>
              </a:spcAft>
              <a:buNone/>
            </a:pPr>
            <a:endParaRPr lang="en-US" sz="2000" dirty="0">
              <a:latin typeface="Segoe UI Light" panose="020B0502040204020203" pitchFamily="34" charset="0"/>
              <a:cs typeface="Segoe UI Light" panose="020B0502040204020203" pitchFamily="34" charset="0"/>
            </a:endParaRPr>
          </a:p>
          <a:p>
            <a:pPr marL="0" indent="0">
              <a:lnSpc>
                <a:spcPts val="3600"/>
              </a:lnSpc>
              <a:spcAft>
                <a:spcPts val="0"/>
              </a:spcAft>
              <a:buNone/>
            </a:pPr>
            <a:endParaRPr lang="en-US" sz="2000" dirty="0">
              <a:latin typeface="Segoe UI Light" panose="020B0502040204020203" pitchFamily="34" charset="0"/>
              <a:cs typeface="Segoe UI Light" panose="020B0502040204020203" pitchFamily="34" charset="0"/>
            </a:endParaRPr>
          </a:p>
          <a:p>
            <a:pPr marL="0" indent="0">
              <a:lnSpc>
                <a:spcPts val="3600"/>
              </a:lnSpc>
              <a:spcAft>
                <a:spcPts val="0"/>
              </a:spcAft>
              <a:buNone/>
            </a:pPr>
            <a:endParaRPr lang="en-US" sz="20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8930258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xmlns:p14="http://schemas.microsoft.com/office/powerpoint/2010/main" spd="slow">
        <p:fade/>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108_win32_fixed.potx" id="{9A9BE078-57A7-48B2-9D33-8EFC365D262A}" vid="{66905093-CF97-471D-A25F-2AFDA55216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73FABBB00B3F47ACF42DF8DD62AF89" ma:contentTypeVersion="15" ma:contentTypeDescription="Create a new document." ma:contentTypeScope="" ma:versionID="a6fde172aaa9366ae22ab6843bc91f75">
  <xsd:schema xmlns:xsd="http://www.w3.org/2001/XMLSchema" xmlns:xs="http://www.w3.org/2001/XMLSchema" xmlns:p="http://schemas.microsoft.com/office/2006/metadata/properties" xmlns:ns2="4a79a995-b1a7-4eec-adc6-d4361343e209" xmlns:ns3="0db446ad-1d3f-44d2-9bb2-5cf7d7095c54" targetNamespace="http://schemas.microsoft.com/office/2006/metadata/properties" ma:root="true" ma:fieldsID="370251a178284966d181349911ff4780" ns2:_="" ns3:_="">
    <xsd:import namespace="4a79a995-b1a7-4eec-adc6-d4361343e209"/>
    <xsd:import namespace="0db446ad-1d3f-44d2-9bb2-5cf7d7095c5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LengthInSecond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79a995-b1a7-4eec-adc6-d4361343e20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9066dea1-aaff-4cb0-bd1b-244a2662cd67}" ma:internalName="TaxCatchAll" ma:showField="CatchAllData" ma:web="4a79a995-b1a7-4eec-adc6-d4361343e209">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db446ad-1d3f-44d2-9bb2-5cf7d7095c5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83094305-640e-4519-aeba-7546a11b8488"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db446ad-1d3f-44d2-9bb2-5cf7d7095c54">
      <Terms xmlns="http://schemas.microsoft.com/office/infopath/2007/PartnerControls"/>
    </lcf76f155ced4ddcb4097134ff3c332f>
    <TaxCatchAll xmlns="4a79a995-b1a7-4eec-adc6-d4361343e209" xsi:nil="true"/>
  </documentManagement>
</p:properties>
</file>

<file path=customXml/itemProps1.xml><?xml version="1.0" encoding="utf-8"?>
<ds:datastoreItem xmlns:ds="http://schemas.openxmlformats.org/officeDocument/2006/customXml" ds:itemID="{9067A120-15B8-4A51-B33A-5F1D0D15A1F6}"/>
</file>

<file path=customXml/itemProps2.xml><?xml version="1.0" encoding="utf-8"?>
<ds:datastoreItem xmlns:ds="http://schemas.openxmlformats.org/officeDocument/2006/customXml" ds:itemID="{84723B6C-4D94-4E31-92E1-D0C2AC279BCA}"/>
</file>

<file path=customXml/itemProps3.xml><?xml version="1.0" encoding="utf-8"?>
<ds:datastoreItem xmlns:ds="http://schemas.openxmlformats.org/officeDocument/2006/customXml" ds:itemID="{6BCC89D8-B2A5-459F-BF5C-08F35CB0226B}"/>
</file>

<file path=docProps/app.xml><?xml version="1.0" encoding="utf-8"?>
<Properties xmlns="http://schemas.openxmlformats.org/officeDocument/2006/extended-properties" xmlns:vt="http://schemas.openxmlformats.org/officeDocument/2006/docPropsVTypes">
  <Template>{1352EFE2-FEB8-46C4-8FFF-3D03C5F2B9C7}tf10001108_win32</Template>
  <TotalTime>189</TotalTime>
  <Words>840</Words>
  <Application>Microsoft Office PowerPoint</Application>
  <PresentationFormat>Widescreen</PresentationFormat>
  <Paragraphs>60</Paragraphs>
  <Slides>8</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Söhne</vt:lpstr>
      <vt:lpstr>Arial</vt:lpstr>
      <vt:lpstr>Calibri</vt:lpstr>
      <vt:lpstr>Segoe UI</vt:lpstr>
      <vt:lpstr>Segoe UI Light</vt:lpstr>
      <vt:lpstr>Segoe UI Semibold</vt:lpstr>
      <vt:lpstr>Symbol</vt:lpstr>
      <vt:lpstr>WelcomeDoc</vt:lpstr>
      <vt:lpstr>浅谈巩固和保持学生学习中文兴趣过程中的实际问题 </vt:lpstr>
      <vt:lpstr>保持学生学习中文兴趣的重要性</vt:lpstr>
      <vt:lpstr>了解学生内在和外在的动机</vt:lpstr>
      <vt:lpstr>影响学生学习兴趣的关键因素 （Derek Chueng：2017）</vt:lpstr>
      <vt:lpstr>巩固和保持学生兴趣的策略</vt:lpstr>
      <vt:lpstr>一些共识</vt:lpstr>
      <vt:lpstr>粗浅的设想和建议</vt:lpstr>
      <vt:lpstr>谢谢各位老师！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浅谈学生学习中文兴趣的巩固和保持 </dc:title>
  <dc:creator>Shaoming Zhou</dc:creator>
  <cp:keywords/>
  <cp:lastModifiedBy>Shaoming Zhou</cp:lastModifiedBy>
  <cp:revision>3</cp:revision>
  <dcterms:created xsi:type="dcterms:W3CDTF">2023-05-17T10:34:42Z</dcterms:created>
  <dcterms:modified xsi:type="dcterms:W3CDTF">2023-05-18T13:34:54Z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0x0101004D73FABBB00B3F47ACF42DF8DD62AF89</vt:lpwstr>
  </property>
</Properties>
</file>