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8" r:id="rId21"/>
    <p:sldId id="281" r:id="rId22"/>
    <p:sldId id="282" r:id="rId23"/>
    <p:sldId id="274" r:id="rId24"/>
    <p:sldId id="275" r:id="rId25"/>
    <p:sldId id="276" r:id="rId26"/>
    <p:sldId id="277" r:id="rId27"/>
    <p:sldId id="278" r:id="rId28"/>
    <p:sldId id="284" r:id="rId29"/>
    <p:sldId id="285" r:id="rId30"/>
    <p:sldId id="286" r:id="rId31"/>
    <p:sldId id="287" r:id="rId32"/>
    <p:sldId id="279" r:id="rId33"/>
    <p:sldId id="28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6"/>
  </p:normalViewPr>
  <p:slideViewPr>
    <p:cSldViewPr snapToGrid="0">
      <p:cViewPr>
        <p:scale>
          <a:sx n="97" d="100"/>
          <a:sy n="97" d="100"/>
        </p:scale>
        <p:origin x="144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g9.doubanio.com/view/subject/l/public/s29256146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wh/Library/Group%20Containers/UBF8T346G9.ms/WebArchiveCopyPasteTempFiles/com.microsoft.Word/174529itwoxkeoo6266e6r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wh/Library/Group%20Containers/UBF8T346G9.ms/WebArchiveCopyPasteTempFiles/com.microsoft.Word/174619hvb9iz7iv0v0ohvi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/Users/wh/Library/Group%20Containers/UBF8T346G9.ms/WebArchiveCopyPasteTempFiles/com.microsoft.Word/301056352997.jp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/Users/wh/Library/Group%20Containers/UBF8T346G9.ms/WebArchiveCopyPasteTempFiles/com.microsoft.Word/301055302646.jpg" TargetMode="External"/><Relationship Id="rId5" Type="http://schemas.openxmlformats.org/officeDocument/2006/relationships/image" Target="../media/image7.jpeg"/><Relationship Id="rId10" Type="http://schemas.openxmlformats.org/officeDocument/2006/relationships/image" Target="file:////Users/wh/Library/Group%20Containers/UBF8T346G9.ms/WebArchiveCopyPasteTempFiles/com.microsoft.Word/301057123385.jp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C4CA-E47A-505E-F0E5-55F5BEDB1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CLTAV</a:t>
            </a:r>
            <a:r>
              <a:rPr lang="zh-CN" altLang="en-US" dirty="0"/>
              <a:t> 教师培训</a:t>
            </a:r>
            <a:br>
              <a:rPr lang="en-AU" altLang="zh-CN" dirty="0"/>
            </a:br>
            <a:r>
              <a:rPr lang="en-US" altLang="zh-CN" dirty="0"/>
              <a:t>2023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099B6-8164-349D-3F0E-5DF49A0BF7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Wei Ha</a:t>
            </a:r>
          </a:p>
        </p:txBody>
      </p:sp>
    </p:spTree>
    <p:extLst>
      <p:ext uri="{BB962C8B-B14F-4D97-AF65-F5344CB8AC3E}">
        <p14:creationId xmlns:p14="http://schemas.microsoft.com/office/powerpoint/2010/main" val="337477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50DF-44EA-DE97-4991-A47FC8552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意大利学生：</a:t>
            </a:r>
            <a: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Davide </a:t>
            </a:r>
            <a:r>
              <a:rPr lang="en-AU" sz="4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Pasimi</a:t>
            </a:r>
            <a: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初级</a:t>
            </a:r>
            <a:b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6800B-1992-4909-9A9B-F955B2E28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喜欢的老师：</a:t>
            </a:r>
            <a:r>
              <a:rPr lang="zh-C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课堂活跃、英语好</a:t>
            </a:r>
            <a:endParaRPr lang="en-A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现在的四个老师都具备两个很大的优点：一是课堂上活跃互动，二是英语交流没问题。有时候我的老师们故意不说英语，全是汉语，问我们问题，我们就要伸长耳朵、集中全部精力去明白老师在说什么，这个时候非常有挑战性，大家兴趣也很高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不喜欢的老师：课堂没有互动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我不喜欢不给学生提问机会的老师，如果一个老师总是他说我听，他读我写，就像一个“正规的学校”那样的方式，我是不能接受的。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9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388E4-265C-E149-5993-C7146796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土耳其：</a:t>
            </a:r>
            <a: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Mina </a:t>
            </a:r>
            <a:r>
              <a:rPr lang="en-AU" sz="4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Morova</a:t>
            </a:r>
            <a: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入门级</a:t>
            </a:r>
            <a:b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7FA1-C2F7-64DA-6EAD-E0D566B7D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喜欢的老师：</a:t>
            </a:r>
            <a:r>
              <a:rPr lang="zh-C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教学经验丰富、肢体语言生动</a:t>
            </a:r>
            <a:endParaRPr lang="en-A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的汉语老师年纪都比较大，喜欢他们不仅是因为他们富有教学经验，还因为他们的年纪大性格却很年轻，年龄和国籍不是什么问题。有的老师虽然不会说英语，但肢体语言特别丰富，表情也很夸张，经常把大家逗得开怀大笑。对我们来说，无论汉字、发音还是语法，就是一个记忆的过程。老师形象的讲解让复杂的知识一下子变得简单有趣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不喜欢的老师：没有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7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35800-E533-90E8-96E1-233391F9D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法国学生：</a:t>
            </a:r>
            <a: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Martina </a:t>
            </a:r>
            <a:r>
              <a:rPr lang="en-AU" sz="4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Pelegrin</a:t>
            </a:r>
            <a: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入门级</a:t>
            </a:r>
            <a:b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8E872-8990-1C30-0552-0256C6F3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喜欢的老师：</a:t>
            </a:r>
            <a:r>
              <a:rPr lang="zh-C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友好、积极、有趣</a:t>
            </a:r>
            <a:endParaRPr lang="en-A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我现在的老师是我见过的最友好、最积极、最有意思的老师。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我们听不懂的时候，老师不厌其烦地解释；大家感觉累的时候，老师就讲中国的笑话、传说、故事。跟着这些老师学习，不仅仅能学到汉语，也能学到很多深厚的中国文化里的精髓。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不喜欢的老师：没有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9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D152-5652-92A0-D95D-E882BBDF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美国：</a:t>
            </a:r>
            <a: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Christopher Li </a:t>
            </a:r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预备中级</a:t>
            </a:r>
            <a:b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9297A-54A8-8D00-167C-5652FD900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喜欢的老师：</a:t>
            </a:r>
            <a:r>
              <a:rPr lang="zh-C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活学活用、不拘泥于书本</a:t>
            </a:r>
            <a:endParaRPr lang="en-A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是美籍华裔，很高兴回到中国来学习自己的语言。现在我跟中国人的基本交流已经没有问题了，没有老师们的耐心和热情，就没有我的成绩。他们给我印象最深的是活学活用的教学方式，一点也不刻板。他们不拘泥于课本，总会带来一些跟课本内容紧密相关的现实生活中的素材来教我们。比如说，学习描述天气的时候，老师就会拿来当天的报纸，让我们阅读报纸上的天气预报，然后让我们练习描述自己国家的天气情况。生动、实用、有趣，这就是老师们带给我的汉语印象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不喜欢的老师：三人行，必有我师。我没有不喜欢的老师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4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D884-5876-0574-6A81-DF353AED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学生们喜欢这样的汉语老师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7E82-14F0-5A3F-A71B-9EF0784E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45970"/>
            <a:ext cx="9601196" cy="38298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“我喜欢的老师应该普通话标准，没有地方口音，教学幽默，懂得聆听学生的想法。”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“不要穿正装，太严肃了。”</a:t>
            </a:r>
            <a:r>
              <a:rPr lang="zh-C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友好、积极、有趣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“不要紧张，把学生当成朋友。例子要举简单浅显的，接近我们的理解方式。”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“要在课堂上留些时间给我们思考，给我们提问。”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“希望教学方式更生动幽默，不要只会照着课本读。”</a:t>
            </a:r>
            <a:r>
              <a:rPr lang="zh-CN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活学活用、不拘泥于书本</a:t>
            </a:r>
            <a:endParaRPr lang="en-AU" altLang="zh-CN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有耐心，课堂内容贴近生活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33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FC525-C482-455F-EDA3-26C463F1B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外国人学中文喜欢什么样的汉语老师？</a:t>
            </a:r>
            <a:b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72092-AD9D-B22A-AD36-2DAFFD512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40230"/>
            <a:ext cx="9601196" cy="4035638"/>
          </a:xfrm>
        </p:spPr>
        <p:txBody>
          <a:bodyPr>
            <a:normAutofit/>
          </a:bodyPr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教汉语并不容易。对外教汉语，最难得莫过于保持一个轻松愉悦的上课氛围，让学生不“犯困”、不厌倦，永远保持学习汉语的热情。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其次，学以致用。学习汉语最重要的就是运用到生活当中，能够独立的进行交流。所以教师上一秒教授他们词句的时候，下一秒就让学生运用。以理论教学为主，学以致用为主要目的。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同时，为了保证课堂的活跃氛围，教师可以模拟生活中的场景进行教学。例如去菜场买菜、银行取钱、烧饭等等，都是很多的寓教于乐的教学方法。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让学生开心的学，同时又能增长见识，如此一来，你的学生怎么会不喜欢你呢？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18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7EC38-23FE-F381-BDF8-C3B42DF9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扎实的汉语基础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较好的语言表达能力</a:t>
            </a:r>
            <a:r>
              <a:rPr lang="zh-CN" altLang="en-US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较好的亲和力</a:t>
            </a:r>
            <a:r>
              <a:rPr lang="zh-CN" altLang="en-US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较高的职业精神</a:t>
            </a:r>
            <a:b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8F007-DD87-C101-B16C-D7D858A9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扎实的汉语基础：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这是一个受欢迎的老师的基本也是根本条件。如果汉语基础知识不扎实，在讲课的过程中经常卡壳，或者学生经常把你问住，那么你在学生心中的地位，作为一名传授解惑的师者形象就大大折损了。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较好的语言表达能力：：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这个与第一条是相辅相成的，因为在现实生活中，很多新手老师的汉语知识很扎实，写起专业论文一挥即成，但是真正的让他讲出来，并且讲的清楚，就有点难了。因为毕竟要想让学生掌握汉语知识，老师要用简练的语言明确的表达，这样学生听着才舒服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较好的亲和力：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亲和力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这一词我们并不陌生，而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亲和力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在汉语教学中显得特别重要。那么具体到汉语教学中，其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亲和力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指什么呢？如何以下几个问题你回答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yes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的话，那么你应该具备了较好的亲和力：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走进教室你和学生主动打招呼了吗？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发现学生表现反常，你主动询问是否生病了吗？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你在讲课时，是否走到学生中间了？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你在讲课时是否用了较多的适当的语气词了呢？当然亲和力的表现还很多，那么这些是具有基本的亲和力的条件。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较高的职业精神：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其实做一个事情，最重要的是要具有一种精、气、神。那么对于汉语教学也不例外，首先，你心里是要热爱汉语的，二是喜欢把自己的知识分享给你的学生，三是你关心你的学生，四是尊重并热爱汉语教学事业，五、自己的衣服穿得干净、得体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做到以上这四点，基本上学生会很喜欢你了，或者至少学生不会反感你，不会为难你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对外汉语课堂：怎样才能让外国学生喜欢你和你的课呢？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2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26EBB1-6510-06CB-49AA-E848F9E9E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zh-CN" sz="280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汉语教师应有的素质与基本功</a:t>
            </a:r>
            <a:br>
              <a:rPr lang="en-AU" sz="280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2800">
              <a:solidFill>
                <a:srgbClr val="262626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BB2680-2B8B-F9D3-E1A6-BCDABD9D8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上 编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引言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.......................................................3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第一章 汉语教师应有的认识与理念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.................................................9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第一节 对汉语要有这样的认识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............................................9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第二节 对汉语教学要有这样的认识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.................................................30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第三节 对汉语要素教学要有这样的认识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....................................................38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第四节 对汉语虚词教学要有这样的认识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....................................................58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第五节 对汉语规范问题要有这样的认识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....................................................70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第二章 汉语教师应有的知识结构、能力结构和思想心理素质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 77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第一节 汉语教师需具有的知识结构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.......................................................77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第二节 汉语教师需具备的能力结构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.......................................................81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第三节 汉语教师应有的思想心理素质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..................................................85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第四节 汉语教师应有的基本功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.........................................88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第三章 汉语教师应有的研究素质与研究能力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 93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第一节 为什么要对汉语教师提出这样的要求？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.....................................93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第二节 汉语教学中有哪些方面值得研究？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...............................................95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第三节 需要什么样的研究素质与研究能力？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 107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第四节 怎么培养自己发现问题和分析问题、解决问题的能力？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……124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第四章 汉语教师需要学习一点语言学理论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 149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第一节 认真学习并掌握好三门基础课的内容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 149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第二节 有必要学好结构主义语言学理论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 150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第三节　也需要学一些当代语言学前沿理论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 161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第四节 关于专业论著的阅读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 194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下 编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第五章 关于汉语教学法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—</a:t>
            </a: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以汉语语法教学法为例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 197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第一节 怎么看待教学法？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................................................... 197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第二节 怎么进行语法教学？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 201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第三节 语法教学示例：汉语存在句的教学法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 212</a:t>
            </a:r>
            <a:b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第六章 汉语语法教学中常常会面临的问题</a:t>
            </a:r>
            <a:r>
              <a:rPr lang="en-AU" sz="60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................................................. 219</a:t>
            </a:r>
          </a:p>
          <a:p>
            <a:pPr>
              <a:lnSpc>
                <a:spcPct val="90000"/>
              </a:lnSpc>
            </a:pPr>
            <a:endParaRPr lang="en-US" sz="600" dirty="0">
              <a:solidFill>
                <a:srgbClr val="262626"/>
              </a:solidFill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汉语教师应有的素质与基本功">
            <a:hlinkClick r:id="rId3" tooltip="&quot;汉语教师应有的素质与基本功&quot;"/>
            <a:extLst>
              <a:ext uri="{FF2B5EF4-FFF2-40B4-BE49-F238E27FC236}">
                <a16:creationId xmlns:a16="http://schemas.microsoft.com/office/drawing/2014/main" id="{972C7BC9-1A26-1BA2-E532-C47EF80DB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358" y="609602"/>
            <a:ext cx="3939144" cy="5587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8722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3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2057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8E78D-2806-73B2-4BB5-ADF8EA24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语音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0610E-F16D-A7D6-21BD-873B3605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2060" name="Rectangle 2059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9" name="Picture 17">
            <a:extLst>
              <a:ext uri="{FF2B5EF4-FFF2-40B4-BE49-F238E27FC236}">
                <a16:creationId xmlns:a16="http://schemas.microsoft.com/office/drawing/2014/main" id="{24DE0566-47F0-3EA7-03CD-49A45BBF9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910" y="1116711"/>
            <a:ext cx="6098041" cy="45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B2E6341-A5C2-356A-8676-38BFD3819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4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8102-B314-A8F9-61DA-2181D417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韵母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76125-7FD9-2CA5-2222-7EF892C88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11C655-A679-9F66-906F-B6F313A9E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8">
            <a:extLst>
              <a:ext uri="{FF2B5EF4-FFF2-40B4-BE49-F238E27FC236}">
                <a16:creationId xmlns:a16="http://schemas.microsoft.com/office/drawing/2014/main" id="{9E81ED22-DB6A-E69F-B2F8-7A8CC886A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23" y="2305050"/>
            <a:ext cx="5727700" cy="382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63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A480B-72FF-FD0B-EAB7-61F86617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要点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FA52-C927-AD79-2F4B-B61A492A2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、我们是在海外教汉语，是在外汉语，不是对外汉语</a:t>
            </a:r>
            <a:endParaRPr lang="en-AU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、我们应该从汉语的特点出发来教汉语，而不是用教英语的方法教汉语</a:t>
            </a:r>
            <a:endParaRPr lang="en-AU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、汉语不是世界上最难的语言，汉语只是</a:t>
            </a:r>
            <a:r>
              <a:rPr lang="zh-CN" altLang="en-US"/>
              <a:t>和英语不同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5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53">
            <a:extLst>
              <a:ext uri="{FF2B5EF4-FFF2-40B4-BE49-F238E27FC236}">
                <a16:creationId xmlns:a16="http://schemas.microsoft.com/office/drawing/2014/main" id="{AFF43104-F524-418A-A0E3-3146340A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6" name="Group 1055">
            <a:extLst>
              <a:ext uri="{FF2B5EF4-FFF2-40B4-BE49-F238E27FC236}">
                <a16:creationId xmlns:a16="http://schemas.microsoft.com/office/drawing/2014/main" id="{323E5CD5-3226-4DDD-97AC-81C8F40E0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57" name="Picture 1056">
              <a:extLst>
                <a:ext uri="{FF2B5EF4-FFF2-40B4-BE49-F238E27FC236}">
                  <a16:creationId xmlns:a16="http://schemas.microsoft.com/office/drawing/2014/main" id="{858B6703-6BCA-4414-A7FC-BA111255B1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76826A85-B5BB-4A9B-819E-AF5A0B30A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59" name="Picture 1058">
              <a:extLst>
                <a:ext uri="{FF2B5EF4-FFF2-40B4-BE49-F238E27FC236}">
                  <a16:creationId xmlns:a16="http://schemas.microsoft.com/office/drawing/2014/main" id="{B8A6C787-E24E-48D0-AF26-F35E43180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E55A8260-917C-4DAC-A284-2A6E124FC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9BD1A5-76D9-F2DC-D340-381554B85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en-US"/>
              <a:t>声调</a:t>
            </a:r>
          </a:p>
        </p:txBody>
      </p:sp>
      <p:sp>
        <p:nvSpPr>
          <p:cNvPr id="1067" name="Rectangle 1061">
            <a:extLst>
              <a:ext uri="{FF2B5EF4-FFF2-40B4-BE49-F238E27FC236}">
                <a16:creationId xmlns:a16="http://schemas.microsoft.com/office/drawing/2014/main" id="{B6ABA3F9-ECC4-45D8-8538-B7EEC4D27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普通话声调的发音训练方法">
            <a:extLst>
              <a:ext uri="{FF2B5EF4-FFF2-40B4-BE49-F238E27FC236}">
                <a16:creationId xmlns:a16="http://schemas.microsoft.com/office/drawing/2014/main" id="{96D981EE-B8BC-644F-61F4-A3FAA57D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236" y="1401893"/>
            <a:ext cx="2743200" cy="19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420C8890-1E3E-474D-9D1E-D3E3062B6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普樂網">
            <a:extLst>
              <a:ext uri="{FF2B5EF4-FFF2-40B4-BE49-F238E27FC236}">
                <a16:creationId xmlns:a16="http://schemas.microsoft.com/office/drawing/2014/main" id="{AB0E776C-250C-F201-276F-F7488A55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8154" y="3851315"/>
            <a:ext cx="2743200" cy="13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Content Placeholder 1029">
            <a:extLst>
              <a:ext uri="{FF2B5EF4-FFF2-40B4-BE49-F238E27FC236}">
                <a16:creationId xmlns:a16="http://schemas.microsoft.com/office/drawing/2014/main" id="{6812153E-A342-D28A-05B0-4CBB0A03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r>
              <a:rPr lang="en-US" dirty="0" err="1"/>
              <a:t>古代</a:t>
            </a:r>
            <a:r>
              <a:rPr lang="zh-CN" altLang="en-US" dirty="0"/>
              <a:t>：平上去入个分阴阳，</a:t>
            </a:r>
            <a:r>
              <a:rPr lang="zh-CN" altLang="en-AU" dirty="0"/>
              <a:t>四声八调</a:t>
            </a:r>
            <a:endParaRPr lang="en-AU" altLang="zh-CN" dirty="0"/>
          </a:p>
          <a:p>
            <a:r>
              <a:rPr lang="zh-CN" altLang="en-US" dirty="0"/>
              <a:t>现代汉语：</a:t>
            </a:r>
            <a:r>
              <a:rPr lang="zh-CN" altLang="en-US"/>
              <a:t>三声四调</a:t>
            </a:r>
            <a:endParaRPr lang="en-AU" altLang="zh-CN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27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9B70E-27CD-F9CB-4543-0F046825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句子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EFCE-9646-5889-B33B-AAE25FFE0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汉语的句子太简单</a:t>
            </a:r>
            <a:endParaRPr lang="en-US" dirty="0"/>
          </a:p>
          <a:p>
            <a:r>
              <a:rPr lang="en-US" dirty="0" err="1"/>
              <a:t>下雨了</a:t>
            </a:r>
            <a:endParaRPr lang="en-US" dirty="0"/>
          </a:p>
          <a:p>
            <a:r>
              <a:rPr lang="en-US" dirty="0" err="1"/>
              <a:t>我们明天晚上和朋友去坐火车去唐人街吃饭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8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BA9E4-9089-3C42-8B9B-1542D87A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汉语教学应该从词汇入手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143ED-D753-1816-688E-4C74AFC8E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离合词</a:t>
            </a:r>
            <a:r>
              <a:rPr lang="zh-CN" altLang="en-US" dirty="0"/>
              <a:t>   吃饭、洗澡、帮忙</a:t>
            </a:r>
            <a:endParaRPr lang="en-AU" altLang="zh-CN" dirty="0"/>
          </a:p>
          <a:p>
            <a:r>
              <a:rPr lang="zh-CN" altLang="en-US" dirty="0"/>
              <a:t>单音词和双音词  家</a:t>
            </a:r>
            <a:r>
              <a:rPr lang="en-US" altLang="zh-CN" dirty="0"/>
              <a:t>/</a:t>
            </a:r>
            <a:r>
              <a:rPr lang="zh-CN" altLang="en-US" dirty="0"/>
              <a:t>家庭、桌</a:t>
            </a:r>
            <a:r>
              <a:rPr lang="en-US" altLang="zh-CN" dirty="0"/>
              <a:t>/</a:t>
            </a:r>
            <a:r>
              <a:rPr lang="zh-CN" altLang="en-US" dirty="0"/>
              <a:t>桌子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5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92D76-602D-985D-7CEC-C7BE8899E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句子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70F5-215E-3F5B-A328-B220C645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99389"/>
            <a:ext cx="9601196" cy="3776480"/>
          </a:xfrm>
        </p:spPr>
        <p:txBody>
          <a:bodyPr>
            <a:normAutofit fontScale="92500" lnSpcReduction="10000"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、这几天天天天气不好。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、我有一个小本本本来很干净。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、用毒毒毒蛇毒蛇会不会被毒毒死？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、你去班上数数数数数不好的有多少。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、多亏跑了两步，差点没上上上上海的车。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70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76DB-E395-699B-9322-DD533BE8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5F0E4-07DE-734E-FB68-838642060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、明明明明明白白白喜欢他，可她就是不说。</a:t>
            </a:r>
            <a:endParaRPr lang="en-A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A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、今天下雨，我骑车差点摔倒，好在我一把把把把住了！</a:t>
            </a:r>
            <a:endParaRPr lang="en-A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A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、校长说：校服上除了校徽别别别的，让你们别别别的别别别的你非别别的！</a:t>
            </a:r>
            <a:endParaRPr lang="en-A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A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、来到杨过曾经生活的地方，小龙女动情地说：“我也想过过过儿过过的生活” 。</a:t>
            </a:r>
            <a:endParaRPr lang="en-A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AU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sz="2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、人要是行，干一行行一行，一行行行行行，行行行干哪行都行。要是不行，干一行不行一行，一行不行行行不行，行行不行干哪行都不行。</a:t>
            </a:r>
            <a:endParaRPr lang="en-AU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0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3E3A-FC9A-EBFF-068C-C9469825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方言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B6BD0-0EBC-1B51-DF6A-E01C6E9A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Times New Roman" panose="02020603050405020304" pitchFamily="18" charset="0"/>
              </a:rPr>
              <a:t>广东话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PingFang SC" panose="020B0400000000000000" pitchFamily="34" charset="-122"/>
                <a:cs typeface="Times New Roman" panose="02020603050405020304" pitchFamily="18" charset="0"/>
              </a:rPr>
              <a:t>台（桌子）</a:t>
            </a:r>
            <a:br>
              <a:rPr lang="en-AU" sz="1800" dirty="0">
                <a:solidFill>
                  <a:srgbClr val="333333"/>
                </a:solidFill>
                <a:effectLst/>
                <a:latin typeface="PingFang SC" panose="020B0400000000000000" pitchFamily="34" charset="-122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1800" dirty="0">
                <a:solidFill>
                  <a:srgbClr val="333333"/>
                </a:solidFill>
                <a:effectLst/>
                <a:latin typeface="PingFang SC" panose="020B0400000000000000" pitchFamily="34" charset="-122"/>
                <a:ea typeface="DengXian" panose="02010600030101010101" pitchFamily="2" charset="-122"/>
                <a:cs typeface="Times New Roman" panose="02020603050405020304" pitchFamily="18" charset="0"/>
              </a:rPr>
              <a:t>梳化（沙发） 雪柜（冰箱）家俬（家具） 皮箧</a:t>
            </a:r>
            <a:r>
              <a:rPr lang="en-AU" sz="1800" dirty="0">
                <a:solidFill>
                  <a:srgbClr val="333333"/>
                </a:solidFill>
                <a:effectLst/>
                <a:latin typeface="PingFang SC" panose="020B0400000000000000" pitchFamily="34" charset="-122"/>
                <a:ea typeface="DengXian" panose="02010600030101010101" pitchFamily="2" charset="-122"/>
                <a:cs typeface="Times New Roman" panose="02020603050405020304" pitchFamily="18" charset="0"/>
              </a:rPr>
              <a:t>gib1</a:t>
            </a:r>
            <a:r>
              <a:rPr lang="zh-CN" sz="1800" dirty="0">
                <a:solidFill>
                  <a:srgbClr val="333333"/>
                </a:solidFill>
                <a:effectLst/>
                <a:latin typeface="PingFang SC" panose="020B0400000000000000" pitchFamily="34" charset="-122"/>
                <a:ea typeface="DengXian" panose="02010600030101010101" pitchFamily="2" charset="-122"/>
                <a:cs typeface="Times New Roman" panose="02020603050405020304" pitchFamily="18" charset="0"/>
              </a:rPr>
              <a:t>（皮箱）夹万（保险箱）刀仔（小刀） 花樽（花瓶） 香枧（香皂） 镬（锅）咪（麦克风） 插苏（插座）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比较福建话和普通话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狗蚁搬家褿出动，挨挨阵阵无闲工。半路拄着大蜈蚣，狗蚁汰讨甘愿放？逐个和齐斗相共，拼死拼活扛蜈蚣。（闽南话）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　　用普通话意译：蚂蚁搬家出洞口，一排长阵不见头。半路碰上大蜈蚣，天赐良机不可丢。团结一心齐战斗，不获全胜不罢休。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82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AECE-4764-81A1-1EBF-1632302D2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外语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BD101-FA33-7B86-E1D1-47A55C28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01362"/>
            <a:ext cx="9601196" cy="3774506"/>
          </a:xfrm>
        </p:spPr>
        <p:txBody>
          <a:bodyPr/>
          <a:lstStyle/>
          <a:p>
            <a:r>
              <a:rPr lang="en-US" dirty="0" err="1"/>
              <a:t>翻译技能</a:t>
            </a:r>
            <a:endParaRPr lang="en-US" dirty="0"/>
          </a:p>
          <a:p>
            <a:r>
              <a:rPr lang="en-US" dirty="0" err="1"/>
              <a:t>红茶</a:t>
            </a:r>
            <a:endParaRPr lang="en-US" dirty="0"/>
          </a:p>
          <a:p>
            <a:r>
              <a:rPr lang="en-US" dirty="0" err="1"/>
              <a:t>他晚上三点才回家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9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7889D-B2EE-4CA6-DD5A-FF53EB137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文化冲突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DCA49-84FB-12E2-D4F0-A58EFBF0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60270"/>
            <a:ext cx="9601196" cy="3715598"/>
          </a:xfrm>
        </p:spPr>
        <p:txBody>
          <a:bodyPr>
            <a:normAutofit lnSpcReduction="10000"/>
          </a:bodyPr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上课说到”寿面” 这个词，一个学生问，是不是还有胖面？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口语课练习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你做什么工作？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一个男生一本正经地回答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我是一个地主。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大概是查词典查到的翻译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...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【小七】：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我问：你是哪国人？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学生：噢，我不是哪国人，我是法国人。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学生问：“老师，英文里有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piece of cake ,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那么如果有人问我汉语难吗，我可以说一块蛋糕吗？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【小连同学】：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有一次清明节，老师收到学生短信：“老师，祝你节日快乐”，我们老师感觉有点头大</a:t>
            </a:r>
            <a:r>
              <a:rPr lang="zh-CN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给留学生教课，用“像”字造句，一个美国学生说：“我们外国人毛很多，像狗一样。”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11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C848-F2F1-F4DD-C095-6B58E4276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文化差异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E1B09-D7CE-0400-36B3-C48AB7B10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① 第一个肌肤微丰，身材和中，腮欹凝新荔，鼻腻鹅脂，温柔沉默，观之可亲； 第二个削肩细腰，长挑身材，鸭蛋脸儿，俊眼修眉，顾盼神飞，文彩精华，见之忘俗。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[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清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曹雪芹《红楼梦》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② 她走进来，开着春天的笑的瓜子脸。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巴金《春天里的秋天》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③我开始集中注意去回忆她：她的脸，瓜子型，苍白得象透明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她的眼、嘴、全身、仪态，她的为人、脾气，以及我们之间的往事，等等。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                         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郑君里（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1911-1969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）《角色的诞生》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④皮修英瓜子脸，吊俏眉，相当狐狸。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                             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（莫言《三十年前的一次跑比赛》）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83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1C09-6F2D-6007-C38F-39A62C3A7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什么叫“瓜子脸”？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49C26-874D-7543-73B3-9DF8207FF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什么叫“瓜子脸”？笔者在韩国不但没见过“瓜子”，更没吃过“瓜子”，怎么也猜不出其形状。我们班也有来自美国、德国、日本、新加坡的，但没有人能精确地说明“瓜子脸”的含义。我迅速地查阅了辞书。在《汉语大词典》里，“瓜子脸”这个词赫然在目，它的释义为：“指微长而窄，上部略圆，下部略尖的面庞”。看来“瓜子脸”使用了模糊释义法，回避了用数学来描写脸型的长度和宽度。可能到现在为止没有人对“瓜子脸”的长度和宽度作过一番测量和统计。</a:t>
            </a:r>
            <a:endParaRPr lang="en-AU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对“瓜子脸”，《汉英大词典》的解释是：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Oval Face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（卵、椭圆型的脸）。《中韩词典》解释为：像黄瓜种子的脸。我看到解释后，觉得有趣，这算不算翻译的错误呢？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3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9C4C-CD47-1631-1D7E-81FA04EE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教师专业成长三字诀：悟、通、新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AB39B-8DFD-C1B8-49E1-0FF4D38E6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77440"/>
            <a:ext cx="9601196" cy="3498428"/>
          </a:xfrm>
        </p:spPr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们在现实中发现，不同教师的职业发展和专业成长有的快、有的慢，有的顺利、有的坎坷，其中固然有很多客观因素的影响，但教师的主观因素是起主导作用的。教师如何才能提高自身专业成长的效能？笔者认为，要从三个方面下功夫，归结起来就是三个字：悟、通、新。</a:t>
            </a:r>
            <a:endParaRPr lang="en-AU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做一个有悟性的教师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　　悟的本义是理解、明白、觉醒。有悟性的教师善于思考和发现规律，并能科学地指导实践。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　　悟是求知修身的方式，重在内化。“悟”字的结构，拆开看就是“吾心”，可见“悟”十分强调自我的主体意识。</a:t>
            </a:r>
            <a:r>
              <a:rPr lang="en-AU" dirty="0">
                <a:effectLst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22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8D32-CE27-3E0A-932F-F8BB404B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瓜子文化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E8D4-88AD-73EC-93B2-1AD9AAF88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瓜子文化，是中华民俗中具有一定有意义的组成部分。瓜子在中华文化中有丰富的内涵，而不仅仅是一种自然果实，它是一种人文果实。我们可以找到许多带“瓜子”字的歇后语或谚语。如：“瓜子里磕出个臭虫来——啥仁儿（人）都有”、“瓜子敬客—一点心意”、“瓜子皮喂牲口——不是好料”、“瓜子去了皮——心上人（仁）”、“瓜子、老婆、烟不可在身边” 、“瓜子无水泛，扣子无纽袢”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在现代汉语中，“瓜子”有两个意思：“瓜子”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1——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葫芦科茎蔓植物或这类植物的种子，像西瓜、冬瓜、南瓜、苦瓜、甜瓜、丝瓜、黄瓜、哈密瓜等。“瓜子”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2——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中国文化独特的产物。是中国休闲文化中的一种不可缺少的小道具。中国人喝茶时所吃的东西应当是瓜子，更增添了一段情趣。瓜子是休闲象征的文化。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6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084D-2ECF-C77B-1583-83FB9103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瓜子是表现中国人文化现象的一个符号。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0B5DA-5F71-445E-C2CD-2F6ABE73E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“瓜子”，《现代汉语词典》解释说：“瓜的种子，西瓜子、南瓜子等。”粗看不错，细看如果没有这个“等”可以挑刺儿了：葵花子也是瓜子！但是葵花（向日葵），可不是瓜，而是一种草木植物，而瓜却是葫芦科植物。这个“等”字里就包括了葵花子。其实我们通常吃的瓜子，主要是西瓜子、南瓜子和葵花子，所以词典的编写者最好在“等”字之前加上一个“葵花子”。“特指”所表示的是：在大的范围内，指称其中的一个大范围内指称（标志）其中某一个小的、特定的对象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这一小的、特定的对象显然具有特殊的意义和地位。例如：“下身”，本指人的身体的下半部分，但是又特指下部的不好说的部位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阴部。这叫做特指，是一种委婉语。但是，葵花子并不属于瓜子的范畴，所以是不应当用“特指”这个词的。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《现代汉语词典》对“瓜子”解释是特指炒熟做食品的西瓜子、南瓜子等，但太原和济南方言词典对瓜子的解释是指葵花子等食用瓜子的统称，看来葵花子的势力比西瓜子和南瓜子大。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把西瓜子、南瓜子、葵花子都叫做“瓜子”，这是中国文化的产物。甚至可以说，瓜子是表现中国人文化现象的一个符号。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90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360A-EC59-5991-8B7F-CF45BD46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教学法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943EF-C397-FD67-0419-8FBA9B067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坚持随机教学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  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汉语教学的初级、中级阶段不宜系统、全面地讲解语法，宜采用“随机教学”法；高级阶段，可以适当地进行带总结性的又有针对性的“巩固基础语法”教学。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45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1F76-3197-3697-9FAC-2CC32008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汉字难学吗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617AC-5F1F-9518-036B-D2D2A8421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04800"/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为什么字母的数量比汉语的字的数量要少？因为字母是表音文字中的字，字母直接对应的是语音单位。汉字是表意文字，字直接对应的是有意义的语素，有的是单音节的词。语音单位中的音节、音素</a:t>
            </a:r>
            <a:r>
              <a:rPr lang="zh-CN" sz="1800" dirty="0">
                <a:effectLst/>
                <a:latin typeface="Times New Roman" panose="02020603050405020304" pitchFamily="18" charset="0"/>
                <a:ea typeface="PingFang TC" panose="020B0400000000000000" pitchFamily="34" charset="-120"/>
                <a:cs typeface="PingFang TC" panose="020B0400000000000000" pitchFamily="34" charset="-120"/>
              </a:rPr>
              <a:t>自然</a:t>
            </a: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比语言单位中的词、语素在数量上少。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04800"/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不过，事物总是辨证统一的。在用表意汉字记录的汉语中，字的总数多，但是记录一个词需要的字却少，平均只要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2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个左右。例如：“人”、“国家”、“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现代</a:t>
            </a: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化”。相反，</a:t>
            </a:r>
            <a:r>
              <a:rPr lang="zh-CN" alt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英语</a:t>
            </a:r>
            <a:r>
              <a:rPr lang="zh-C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</a:rPr>
              <a:t>的“字”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(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字母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)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的总数只有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26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个，但是记录一个词需要的字，平均需要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6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个左右。例如：“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a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do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get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note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study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deadly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inverse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national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beautiful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naturalize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originality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unfrequented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rearrangement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unexceptionable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”、“</a:t>
            </a:r>
            <a:r>
              <a:rPr lang="en-AU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impressionability</a:t>
            </a:r>
            <a:r>
              <a:rPr lang="zh-CN" sz="180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Times New Roman" panose="02020603050405020304" pitchFamily="18" charset="0"/>
              </a:rPr>
              <a:t>”。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53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3387-4457-2FD7-6D87-C7A8FD44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75E18-F291-37D3-8AF3-84CD82687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45970"/>
            <a:ext cx="9601196" cy="3829898"/>
          </a:xfrm>
        </p:spPr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悟也是提升道德品质、修身养性的一种方式。明代著名思想家王阳明龙场悟道后告诉我们：“心即理”“圣人之道，吾性自足”，凡事应“不假于物，多向内求”。</a:t>
            </a:r>
            <a:r>
              <a:rPr lang="en-AU" dirty="0">
                <a:effectLst/>
              </a:rPr>
              <a:t> </a:t>
            </a: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悟是提炼升华的方法，重在反思。做一个善于提炼总结、善于发现事物本质规律的有悟性教师，关键是要勤于反思、善于反思。美国心理学家波斯纳认为：“成长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经验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反思”，反思是让经验上升为理论的催化剂。</a:t>
            </a:r>
            <a:r>
              <a:rPr lang="en-AU" dirty="0">
                <a:effectLst/>
              </a:rPr>
              <a:t> </a:t>
            </a: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悟是思维爆发的结果，重在积淀。</a:t>
            </a:r>
            <a:r>
              <a:rPr lang="en-AU" dirty="0">
                <a:effectLst/>
              </a:rPr>
              <a:t> </a:t>
            </a:r>
            <a:endParaRPr lang="en-AU" dirty="0"/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总之，灵感和顿悟是建立在长期积淀的基础上的。做一个勤于观察和思考的人吧，对认定的目标持续不断地探索，灵感就有可能在某个时刻不期而至。</a:t>
            </a:r>
            <a:r>
              <a:rPr lang="en-AU" dirty="0">
                <a:effectLst/>
              </a:rPr>
              <a:t> 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2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C70E7-730D-1427-45BB-E1892B43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做一个通达型教师</a:t>
            </a:r>
            <a:r>
              <a:rPr lang="en-AU" sz="4000" dirty="0">
                <a:effectLst/>
              </a:rPr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7D83C-7336-2508-916F-1161CB1B3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77390"/>
            <a:ext cx="9601196" cy="3898478"/>
          </a:xfrm>
        </p:spPr>
        <p:txBody>
          <a:bodyPr>
            <a:normAutofit/>
          </a:bodyPr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通者，达也，意指相互连接没有障碍。通达型教师视野开阔、素养全面，能在联系与整合中开创新天地。</a:t>
            </a:r>
            <a:r>
              <a:rPr lang="en-AU" dirty="0">
                <a:effectLst/>
              </a:rPr>
              <a:t> </a:t>
            </a: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上下贯通，理实相生。</a:t>
            </a:r>
            <a:r>
              <a:rPr lang="en-AU" dirty="0">
                <a:effectLst/>
              </a:rPr>
              <a:t> </a:t>
            </a:r>
            <a:endParaRPr lang="en-AU" dirty="0"/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横向联通，多元发展。</a:t>
            </a:r>
            <a:r>
              <a:rPr lang="en-AU" dirty="0">
                <a:effectLst/>
              </a:rPr>
              <a:t> </a:t>
            </a: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跨界融通，打破边界。</a:t>
            </a:r>
            <a:r>
              <a:rPr lang="en-AU" dirty="0">
                <a:effectLst/>
              </a:rPr>
              <a:t> </a:t>
            </a:r>
            <a:endParaRPr lang="en-AU" dirty="0"/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对于新时代教师而言，只要有跨界融通的意识，可跨、可融的领域很多：语数外政史地理化生等学科之间可以融合，也可以与音体美等学科融合；学科教学可以与思政德育融合；教育可以与信息技术融合；教育还可以与社会政治经济融合……</a:t>
            </a:r>
            <a:r>
              <a:rPr lang="en-AU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7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3888-3E54-9896-4BC5-CE9D0441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40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做一个创新型教师</a:t>
            </a:r>
            <a:r>
              <a:rPr lang="en-AU" sz="4000" dirty="0">
                <a:effectLst/>
              </a:rPr>
              <a:t> 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8486-E42F-C933-DB2A-820376798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285998"/>
            <a:ext cx="9601196" cy="3589869"/>
          </a:xfrm>
        </p:spPr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新的基本含义是初始的、刚有的，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与“老”“旧”相对。创新型教师能顺应时代变化，甚至引领时代潮流，在主动求变中发展。</a:t>
            </a:r>
            <a:r>
              <a:rPr lang="en-AU" dirty="0">
                <a:effectLst/>
              </a:rPr>
              <a:t> </a:t>
            </a: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毫无疑问，传统教学方式中好的东西我们要坚守，要弘扬。</a:t>
            </a:r>
            <a:r>
              <a:rPr lang="en-AU" dirty="0">
                <a:effectLst/>
              </a:rPr>
              <a:t> </a:t>
            </a:r>
            <a:endParaRPr lang="en-AU" dirty="0"/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学习新教育理念。做一个创新型教师，就要不断地学习教育教学的新理念，这是题中应有之义。在新课改推进过程中，很多国外的教育教学理论在中国得到传播与应用，推动了课程建设与教学模式、学习方式的创新，如：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STEAM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课程、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PBL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（项目式学习）、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MOOC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（慕课）翻转课堂、小组合作学习，等等。新颁布的义务教育新课标也提出了许多新理念，如学习任务群、大概念教学、跨学科主题学习、情境化教学，</a:t>
            </a:r>
            <a:r>
              <a:rPr lang="en-AU" altLang="zh-CN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ChatGPT</a:t>
            </a:r>
            <a:r>
              <a:rPr lang="en-AU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zh-CN" alt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生成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式人工智能）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等等。</a:t>
            </a:r>
            <a:r>
              <a:rPr lang="en-AU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66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3">
            <a:extLst>
              <a:ext uri="{FF2B5EF4-FFF2-40B4-BE49-F238E27FC236}">
                <a16:creationId xmlns:a16="http://schemas.microsoft.com/office/drawing/2014/main" id="{1D39ECD8-0E3E-43C1-9E56-3604E9A15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1B592F0F-402B-4FF5-BC6B-00A024655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8EF0DA20-3B85-45BF-BA3A-BFB1E8447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8777C3F1-A465-43B3-85B0-DD54F9F15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1DB29FDA-E291-482E-AAF5-3E0C5C321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00024A88-E45C-43D3-B94F-346AF518B1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4FDCFF-CCCA-DE82-D715-00026254D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en-US" sz="4000"/>
              <a:t>在海外教汉语首先要认清我们的对象</a:t>
            </a:r>
          </a:p>
        </p:txBody>
      </p:sp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DFBD34B5-7777-4A8A-8ED2-97A4A3C2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710DE-97E1-18A5-BD03-BEDE3FC02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556932"/>
            <a:ext cx="4567427" cy="3318936"/>
          </a:xfrm>
        </p:spPr>
        <p:txBody>
          <a:bodyPr>
            <a:normAutofit lnSpcReduction="10000"/>
          </a:bodyPr>
          <a:lstStyle/>
          <a:p>
            <a:r>
              <a:rPr lang="zh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据统计，截至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2021</a:t>
            </a:r>
            <a:r>
              <a:rPr lang="zh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年底，全球共有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180</a:t>
            </a:r>
            <a:r>
              <a:rPr lang="zh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多个国家和地区开展中文教育，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76</a:t>
            </a:r>
            <a:r>
              <a:rPr lang="zh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个国家将中文纳入国民教育体系，外国正在学习中文的人数超过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2500</a:t>
            </a:r>
            <a:r>
              <a:rPr lang="zh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万，累计学习和使用中文的人数接近</a:t>
            </a:r>
            <a:r>
              <a:rPr lang="en-GB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亿。</a:t>
            </a:r>
            <a:endParaRPr lang="en-AU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1025" name="Picture 6">
            <a:extLst>
              <a:ext uri="{FF2B5EF4-FFF2-40B4-BE49-F238E27FC236}">
                <a16:creationId xmlns:a16="http://schemas.microsoft.com/office/drawing/2014/main" id="{E150BF44-AFC2-D4D2-7CC4-6FDB29E03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r="28968" b="1"/>
          <a:stretch>
            <a:fillRect/>
          </a:stretch>
        </p:blipFill>
        <p:spPr bwMode="auto">
          <a:xfrm>
            <a:off x="6093447" y="821175"/>
            <a:ext cx="2584054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18F8D27-BFDB-4BF9-A512-FF930275B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4">
            <a:extLst>
              <a:ext uri="{FF2B5EF4-FFF2-40B4-BE49-F238E27FC236}">
                <a16:creationId xmlns:a16="http://schemas.microsoft.com/office/drawing/2014/main" id="{547E6175-905D-F38E-720A-5641E5C46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r="31162" b="1"/>
          <a:stretch>
            <a:fillRect/>
          </a:stretch>
        </p:blipFill>
        <p:spPr bwMode="auto">
          <a:xfrm>
            <a:off x="8855486" y="821175"/>
            <a:ext cx="2510350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8C3A57CF-6B6C-D1C1-5C90-6FCEF47F8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6654"/>
          <a:stretch>
            <a:fillRect/>
          </a:stretch>
        </p:blipFill>
        <p:spPr bwMode="auto">
          <a:xfrm>
            <a:off x="6093448" y="3453833"/>
            <a:ext cx="5264080" cy="24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C63353B0-1A2A-1729-096C-D7B491B34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E1E0A-4A8E-98C6-7B8D-FD41A7EF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7CE9DD-A45C-637C-6615-F27BD3BE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5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E722-B6C7-9949-7E9E-25FC2FE7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我们一起来听听外国学生的真实想法，</a:t>
            </a:r>
            <a:br>
              <a:rPr lang="en-AU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看看他们都喜欢什么样的汉语老师</a:t>
            </a:r>
            <a:b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020D-5570-9047-F5E8-DAC0B690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德国学生：</a:t>
            </a:r>
            <a:r>
              <a:rPr lang="en-AU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Hanns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Hagen </a:t>
            </a:r>
            <a:r>
              <a:rPr lang="en-AU" sz="18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Goeteke</a:t>
            </a:r>
            <a:r>
              <a:rPr lang="en-AU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初级中文学习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喜欢的老师：</a:t>
            </a:r>
            <a:r>
              <a:rPr lang="zh-C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能让课堂气氛欢快的老师</a:t>
            </a:r>
            <a:endParaRPr lang="en-A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我特别喜欢能带来快乐的老师。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比如说综合课老师，每次都能带给我们新鲜的空气，在他的班上，会经常用语言点来做游戏，错了要唱歌，大家笑声不断，永远不觉得疲倦，他总是保证在课堂上每个人都兴致勃勃。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其它老师也非常好，像阅读课老师，翻译得非常精准。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不喜欢的老师：还没遇到呢</a:t>
            </a:r>
            <a:r>
              <a:rPr lang="en-AU" dirty="0">
                <a:effectLst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39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6A74-64AA-7E5A-1B74-5B17AB6A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美国学生：</a:t>
            </a:r>
            <a: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Mika </a:t>
            </a:r>
            <a:r>
              <a:rPr lang="en-AU" sz="4400" dirty="0" err="1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Yokoyana</a:t>
            </a:r>
            <a: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入门级</a:t>
            </a:r>
            <a:br>
              <a:rPr lang="en-AU" sz="4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D075E-329D-CB98-3D26-E26F4256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喜欢的老师：</a:t>
            </a:r>
            <a:r>
              <a:rPr lang="zh-CN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有耐心，课堂内容贴近生活</a:t>
            </a:r>
            <a:endParaRPr lang="en-AU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我觉得我特别幸运，从小到大，遇到的老师大部分都非常好，像我现在遇到的老师们一样，耐心、活泼、爱学生。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像口语课老师，因为我们到外面常常听不懂别的中国人说话，老师就在课堂上给我们一遍遍重复，从慢到快，这样的训练从不间断，特别有用。老师授课特别贴近现实生活，让人一堂课都不想错过。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不喜欢的老师：照本宣科型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不喜欢的当然是照本宣科的老师啦，以前在美国学西班牙语的时候就遇到过一个，上课无聊透顶，太痛苦了。</a:t>
            </a:r>
            <a:endParaRPr lang="en-AU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79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4457</Words>
  <Application>Microsoft Macintosh PowerPoint</Application>
  <PresentationFormat>Widescreen</PresentationFormat>
  <Paragraphs>160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Microsoft YaHei</vt:lpstr>
      <vt:lpstr>PingFang SC</vt:lpstr>
      <vt:lpstr>Arial</vt:lpstr>
      <vt:lpstr>Calibri</vt:lpstr>
      <vt:lpstr>Garamond</vt:lpstr>
      <vt:lpstr>Times New Roman</vt:lpstr>
      <vt:lpstr>Organic</vt:lpstr>
      <vt:lpstr>CLTAV 教师培训 2023</vt:lpstr>
      <vt:lpstr>要点</vt:lpstr>
      <vt:lpstr> 教师专业成长三字诀：悟、通、新</vt:lpstr>
      <vt:lpstr>悟</vt:lpstr>
      <vt:lpstr>做一个通达型教师 </vt:lpstr>
      <vt:lpstr>做一个创新型教师 </vt:lpstr>
      <vt:lpstr>在海外教汉语首先要认清我们的对象</vt:lpstr>
      <vt:lpstr>我们一起来听听外国学生的真实想法， 看看他们都喜欢什么样的汉语老师 </vt:lpstr>
      <vt:lpstr>美国学生：Mika Yokoyana 入门级 </vt:lpstr>
      <vt:lpstr>意大利学生：Davide Pasimi 初级 </vt:lpstr>
      <vt:lpstr>土耳其：Mina Morova 入门级 </vt:lpstr>
      <vt:lpstr>法国学生：Martina Pelegrin 入门级 </vt:lpstr>
      <vt:lpstr>美国：Christopher Li 预备中级 </vt:lpstr>
      <vt:lpstr>学生们喜欢这样的汉语老师</vt:lpstr>
      <vt:lpstr>外国人学中文喜欢什么样的汉语老师？ </vt:lpstr>
      <vt:lpstr>扎实的汉语基础、较好的语言表达能力、较好的亲和力、较高的职业精神 </vt:lpstr>
      <vt:lpstr>汉语教师应有的素质与基本功 </vt:lpstr>
      <vt:lpstr>语音</vt:lpstr>
      <vt:lpstr>韵母</vt:lpstr>
      <vt:lpstr>声调</vt:lpstr>
      <vt:lpstr>句子</vt:lpstr>
      <vt:lpstr>汉语教学应该从词汇入手</vt:lpstr>
      <vt:lpstr>句子</vt:lpstr>
      <vt:lpstr>PowerPoint Presentation</vt:lpstr>
      <vt:lpstr>方言</vt:lpstr>
      <vt:lpstr>外语</vt:lpstr>
      <vt:lpstr>文化冲突</vt:lpstr>
      <vt:lpstr>文化差异</vt:lpstr>
      <vt:lpstr>什么叫“瓜子脸”？</vt:lpstr>
      <vt:lpstr>瓜子文化</vt:lpstr>
      <vt:lpstr>瓜子是表现中国人文化现象的一个符号。</vt:lpstr>
      <vt:lpstr>教学法</vt:lpstr>
      <vt:lpstr>汉字难学吗？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CLTAV 教师培训 2023</dc:title>
  <dc:creator>Wei Ha</dc:creator>
  <cp:lastModifiedBy>Wei Ha</cp:lastModifiedBy>
  <cp:revision>11</cp:revision>
  <dcterms:created xsi:type="dcterms:W3CDTF">2023-04-28T03:52:19Z</dcterms:created>
  <dcterms:modified xsi:type="dcterms:W3CDTF">2023-05-15T04:35:36Z</dcterms:modified>
</cp:coreProperties>
</file>